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6"/>
  </p:notesMasterIdLst>
  <p:handoutMasterIdLst>
    <p:handoutMasterId r:id="rId47"/>
  </p:handoutMasterIdLst>
  <p:sldIdLst>
    <p:sldId id="398" r:id="rId2"/>
    <p:sldId id="407" r:id="rId3"/>
    <p:sldId id="436" r:id="rId4"/>
    <p:sldId id="437" r:id="rId5"/>
    <p:sldId id="439" r:id="rId6"/>
    <p:sldId id="440" r:id="rId7"/>
    <p:sldId id="424" r:id="rId8"/>
    <p:sldId id="426" r:id="rId9"/>
    <p:sldId id="427" r:id="rId10"/>
    <p:sldId id="428" r:id="rId11"/>
    <p:sldId id="429" r:id="rId12"/>
    <p:sldId id="442" r:id="rId13"/>
    <p:sldId id="430" r:id="rId14"/>
    <p:sldId id="451" r:id="rId15"/>
    <p:sldId id="431" r:id="rId16"/>
    <p:sldId id="432" r:id="rId17"/>
    <p:sldId id="433" r:id="rId18"/>
    <p:sldId id="425" r:id="rId19"/>
    <p:sldId id="434" r:id="rId20"/>
    <p:sldId id="444" r:id="rId21"/>
    <p:sldId id="450" r:id="rId22"/>
    <p:sldId id="448" r:id="rId23"/>
    <p:sldId id="441" r:id="rId24"/>
    <p:sldId id="453" r:id="rId25"/>
    <p:sldId id="454" r:id="rId26"/>
    <p:sldId id="465" r:id="rId27"/>
    <p:sldId id="466" r:id="rId28"/>
    <p:sldId id="467" r:id="rId29"/>
    <p:sldId id="468" r:id="rId30"/>
    <p:sldId id="469" r:id="rId31"/>
    <p:sldId id="470" r:id="rId32"/>
    <p:sldId id="471" r:id="rId33"/>
    <p:sldId id="472" r:id="rId34"/>
    <p:sldId id="455" r:id="rId35"/>
    <p:sldId id="456" r:id="rId36"/>
    <p:sldId id="457" r:id="rId37"/>
    <p:sldId id="458" r:id="rId38"/>
    <p:sldId id="459" r:id="rId39"/>
    <p:sldId id="460" r:id="rId40"/>
    <p:sldId id="461" r:id="rId41"/>
    <p:sldId id="462" r:id="rId42"/>
    <p:sldId id="463" r:id="rId43"/>
    <p:sldId id="464" r:id="rId44"/>
    <p:sldId id="259" r:id="rId45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85793" autoAdjust="0"/>
  </p:normalViewPr>
  <p:slideViewPr>
    <p:cSldViewPr>
      <p:cViewPr varScale="1">
        <p:scale>
          <a:sx n="100" d="100"/>
          <a:sy n="100" d="100"/>
        </p:scale>
        <p:origin x="191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231" cy="496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75" tIns="46388" rIns="92775" bIns="4638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837" y="0"/>
            <a:ext cx="2945231" cy="496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75" tIns="46388" rIns="92775" bIns="4638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0B0B6C1B-2EB4-4F97-8C3A-5609D1C276D8}" type="datetimeFigureOut">
              <a:rPr lang="ru-RU"/>
              <a:pPr>
                <a:defRPr/>
              </a:pPr>
              <a:t>10.12.2018</a:t>
            </a:fld>
            <a:endParaRPr lang="ru-RU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451"/>
            <a:ext cx="2945231" cy="496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75" tIns="46388" rIns="92775" bIns="46388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837" y="9428451"/>
            <a:ext cx="2945231" cy="496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75" tIns="46388" rIns="92775" bIns="46388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585FC309-6B8D-428F-8202-3F8E696091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2034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231" cy="496574"/>
          </a:xfrm>
          <a:prstGeom prst="rect">
            <a:avLst/>
          </a:prstGeom>
        </p:spPr>
        <p:txBody>
          <a:bodyPr vert="horz" lIns="92775" tIns="46388" rIns="92775" bIns="4638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837" y="0"/>
            <a:ext cx="2945231" cy="496574"/>
          </a:xfrm>
          <a:prstGeom prst="rect">
            <a:avLst/>
          </a:prstGeom>
        </p:spPr>
        <p:txBody>
          <a:bodyPr vert="horz" lIns="92775" tIns="46388" rIns="92775" bIns="4638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031544-9E1F-4FB7-9FD3-1D7E2CE93CF6}" type="datetimeFigureOut">
              <a:rPr lang="ru-RU"/>
              <a:pPr>
                <a:defRPr/>
              </a:pPr>
              <a:t>10.12.2018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75" tIns="46388" rIns="92775" bIns="46388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412" y="4715839"/>
            <a:ext cx="5436853" cy="4465939"/>
          </a:xfrm>
          <a:prstGeom prst="rect">
            <a:avLst/>
          </a:prstGeom>
        </p:spPr>
        <p:txBody>
          <a:bodyPr vert="horz" lIns="92775" tIns="46388" rIns="92775" bIns="46388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451"/>
            <a:ext cx="2945231" cy="496574"/>
          </a:xfrm>
          <a:prstGeom prst="rect">
            <a:avLst/>
          </a:prstGeom>
        </p:spPr>
        <p:txBody>
          <a:bodyPr vert="horz" lIns="92775" tIns="46388" rIns="92775" bIns="4638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837" y="9428451"/>
            <a:ext cx="2945231" cy="496574"/>
          </a:xfrm>
          <a:prstGeom prst="rect">
            <a:avLst/>
          </a:prstGeom>
        </p:spPr>
        <p:txBody>
          <a:bodyPr vert="horz" lIns="92775" tIns="46388" rIns="92775" bIns="4638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B1CE1FD-1B8C-441D-87DB-BC3066247E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80441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7C861DDCF9E961B8AFE8B9DCBD6361ABCCEBD489F1A1A9F4AA5954FC9D4F65131336A8E425F9D7R8t9K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Relationship Id="rId5" Type="http://schemas.openxmlformats.org/officeDocument/2006/relationships/hyperlink" Target="consultantplus://offline/ref=7C861DDCF9E961B8AFE8B9DCBD6361ABCCEBD489F1A1A9F4AA5954FC9D4F65131336A8E425F9D4R8tBK" TargetMode="External"/><Relationship Id="rId4" Type="http://schemas.openxmlformats.org/officeDocument/2006/relationships/hyperlink" Target="consultantplus://offline/ref=7C861DDCF9E961B8AFE8B9DCBD6361ABCCEBD489F1A1A9F4AA5954FC9D4F65131336A8E425F9D7R8t7K" TargetMode="Externa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9541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1379238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dirty="0" smtClean="0">
                <a:hlinkClick r:id="rId3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Строки 06,</a:t>
            </a:r>
            <a:r>
              <a:rPr lang="ru-RU" dirty="0" smtClean="0"/>
              <a:t> </a:t>
            </a:r>
            <a:r>
              <a:rPr lang="ru-RU" dirty="0" smtClean="0">
                <a:hlinkClick r:id="rId4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08</a:t>
            </a:r>
            <a:r>
              <a:rPr lang="ru-RU" dirty="0" smtClean="0"/>
              <a:t> "разработано.., приобретено профилактических программ" (соответственно) - под профилактическими программами понимаются программы для массового использования в практическом здравоохранении по индивидуальной оценке риска возникновения неинфекционных заболеваний, оценке образа жизни, резерва здоровья и т.п.</a:t>
            </a:r>
            <a:endParaRPr lang="ru-RU" dirty="0" smtClean="0">
              <a:hlinkClick r:id="rId5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</a:endParaRPr>
          </a:p>
          <a:p>
            <a:pPr eaLnBrk="1" hangingPunct="1"/>
            <a:r>
              <a:rPr lang="ru-RU" dirty="0" smtClean="0">
                <a:hlinkClick r:id="rId5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Строка 14</a:t>
            </a:r>
            <a:r>
              <a:rPr lang="ru-RU" dirty="0" smtClean="0"/>
              <a:t> "дано методических консультаций" - под методической консультацией понимается ответ на вопрос, разъяснение по каким-либо аспектам профилактической работы, по методике гигиенического обучения и воспитания населения, данные специалистами ЦМП (подразделения) в письменной или в устной форме.</a:t>
            </a:r>
          </a:p>
        </p:txBody>
      </p:sp>
    </p:spTree>
    <p:extLst>
      <p:ext uri="{BB962C8B-B14F-4D97-AF65-F5344CB8AC3E}">
        <p14:creationId xmlns:p14="http://schemas.microsoft.com/office/powerpoint/2010/main" val="10249631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623279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9858268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400581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grpSp>
        <p:nvGrpSpPr>
          <p:cNvPr id="5" name="Группа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E90BDC7-3965-4270-A4C5-CCFA0D62FF4E}" type="datetime1">
              <a:rPr lang="ru-RU"/>
              <a:pPr>
                <a:defRPr/>
              </a:pPr>
              <a:t>10.12.2018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EBF0EC"/>
                </a:solidFill>
              </a:defRPr>
            </a:lvl1pPr>
          </a:lstStyle>
          <a:p>
            <a:pPr>
              <a:defRPr/>
            </a:pPr>
            <a:r>
              <a:rPr lang="ru-RU"/>
              <a:t>Москва, 24 февраля 2014 года</a:t>
            </a:r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7D00C8B-7B03-4EB9-A844-6BB1383E15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42941-D944-40D5-ACA8-697AC84CCCAB}" type="datetime1">
              <a:rPr lang="ru-RU"/>
              <a:pPr>
                <a:defRPr/>
              </a:pPr>
              <a:t>10.12.2018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Москва, 24 февраля 2014 года</a:t>
            </a: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B7D2F-A0D3-41EA-A6B5-D1639BB984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157B4-4FCE-4B08-A036-3342D9F5969C}" type="datetime1">
              <a:rPr lang="ru-RU"/>
              <a:pPr>
                <a:defRPr/>
              </a:pPr>
              <a:t>10.12.2018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Москва, 24 февраля 2014 года</a:t>
            </a: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0B554-DA74-48CC-8933-7BAB9BB582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1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1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DC0E4-2D54-4CBA-985D-0A7201926C40}" type="datetime1">
              <a:rPr lang="ru-RU"/>
              <a:pPr>
                <a:defRPr/>
              </a:pPr>
              <a:t>10.12.2018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Москва, 24 февраля 2014 года</a:t>
            </a: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EFE21-8977-41CD-BC7E-0955627185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DD592-4967-48C2-9DE7-07F009733955}" type="datetime1">
              <a:rPr lang="ru-RU"/>
              <a:pPr>
                <a:defRPr/>
              </a:pPr>
              <a:t>10.12.2018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Москва, 24 февраля 2014 года</a:t>
            </a: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5D446-DCA9-43D6-88E1-BA4AC6A611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fld id="{DC7AAC33-5425-4211-8520-7963F92CC098}" type="datetime1">
              <a:rPr lang="ru-RU"/>
              <a:pPr>
                <a:defRPr/>
              </a:pPr>
              <a:t>10.12.2018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Москва, 24 февраля 2014 года</a:t>
            </a: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8FDC08E-F24F-4E9F-8D8D-5ADB392FE8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fld id="{AE4AB87B-A831-4E72-ADDD-D72F14BDA415}" type="datetime1">
              <a:rPr lang="ru-RU"/>
              <a:pPr>
                <a:defRPr/>
              </a:pPr>
              <a:t>10.12.2018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Москва, 24 февраля 2014 года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0974E69-0FE7-457A-82EE-6C27BCF0E2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fld id="{3B2AE5E7-F9AE-40AD-8D3A-4BD838C40099}" type="datetime1">
              <a:rPr lang="ru-RU"/>
              <a:pPr>
                <a:defRPr/>
              </a:pPr>
              <a:t>10.12.2018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Москва, 24 февраля 2014 года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6FFF6A4-D0C3-47F0-8D38-4BE47908E1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fld id="{3538D252-4E9C-4D04-8547-67CAE08AEC9B}" type="datetime1">
              <a:rPr lang="ru-RU"/>
              <a:pPr>
                <a:defRPr/>
              </a:pPr>
              <a:t>10.12.2018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Москва, 24 февраля 2014 года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356BFD-56C4-4686-B868-44293EBA9B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F18D1-633D-47DC-9AED-0B05E200F3A3}" type="datetime1">
              <a:rPr lang="ru-RU"/>
              <a:pPr>
                <a:defRPr/>
              </a:pPr>
              <a:t>10.12.2018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Москва, 24 февраля 2014 года</a:t>
            </a:r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5AACA-E5E3-42B0-AEF7-3A37ED190C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fld id="{17460CD8-C7F3-4F41-84A1-BDAB77035D88}" type="datetime1">
              <a:rPr lang="ru-RU"/>
              <a:pPr>
                <a:defRPr/>
              </a:pPr>
              <a:t>10.12.2018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Москва, 24 февраля 2014 года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2E08211-B377-41C4-807E-931B099449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2B05C6A-57EA-4F4F-A943-C0C1CDE472DA}" type="datetime1">
              <a:rPr lang="ru-RU"/>
              <a:pPr>
                <a:defRPr/>
              </a:pPr>
              <a:t>10.12.2018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Москва, 24 февраля 2014 года</a:t>
            </a:r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C31A773-CAF4-4CB9-BE80-1B02263A5D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EDF60C5-F92E-4078-929D-DAA31D6420E6}" type="datetime1">
              <a:rPr lang="ru-RU"/>
              <a:pPr>
                <a:defRPr/>
              </a:pPr>
              <a:t>10.12.2018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Lucida Sans Unicode" pitchFamily="34" charset="0"/>
              </a:defRPr>
            </a:lvl1pPr>
          </a:lstStyle>
          <a:p>
            <a:pPr>
              <a:defRPr/>
            </a:pPr>
            <a:r>
              <a:rPr lang="ru-RU"/>
              <a:t>Москва, 24 февраля 2014 года</a:t>
            </a: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72916D3-1BA5-4864-83EA-589CA21C8D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8" r:id="rId2"/>
    <p:sldLayoutId id="2147483674" r:id="rId3"/>
    <p:sldLayoutId id="2147483675" r:id="rId4"/>
    <p:sldLayoutId id="2147483676" r:id="rId5"/>
    <p:sldLayoutId id="2147483677" r:id="rId6"/>
    <p:sldLayoutId id="2147483669" r:id="rId7"/>
    <p:sldLayoutId id="2147483678" r:id="rId8"/>
    <p:sldLayoutId id="214748367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7C861DDCF9E961B8AFE8B9DCBD6361ABCCEBD489F1A1A9F4AA5954FC9D4F65131336A8E425F9D1R8t7K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7C861DDCF9E961B8AFE8B9DCBD6361ABCCEBD489F1A1A9F4AA5954FC9D4F65131336A8E425F8D5R8tDK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7C861DDCF9E961B8AFE8B9DCBD6361ABCCEBD489F1A1A9F4AA5954FC9D4F65131336A8E425F9D6R8t7K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7C861DDCF9E961B8AFE8B9DCBD6361ABCCEBD489F1A1A9F4AA5954FC9D4F65131336A8E425F9D7R8tEK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7C861DDCF9E961B8AFE8B9DCBD6361ABCCEBD489F1A1A9F4AA5954FC9D4F65131336A8E425F9D5R8tEK" TargetMode="External"/><Relationship Id="rId2" Type="http://schemas.openxmlformats.org/officeDocument/2006/relationships/hyperlink" Target="consultantplus://offline/ref=7C861DDCF9E961B8AFE8B9DCBD6361ABCCEBD489F1A1A9F4AA5954FC9D4F65131336A8E425F9D4R8t9K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consultantplus://offline/ref=7C861DDCF9E961B8AFE8B9DCBD6361ABCCEBD489F1A1A9F4AA5954FC9D4F65131336A8E425F9D5R8t6K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7C861DDCF9E961B8AFE8B9DCBD6361ABCCEBD489F1A1A9F4AA5954FC9D4F65131336A8E425F9DAR8tEK" TargetMode="External"/><Relationship Id="rId7" Type="http://schemas.openxmlformats.org/officeDocument/2006/relationships/hyperlink" Target="consultantplus://offline/ref=7C861DDCF9E961B8AFE8B9DCBD6361ABCCEBD489F1A1A9F4AA5954FC9D4F65131336A8E425F9DBR8tDK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hyperlink" Target="consultantplus://offline/ref=7C861DDCF9E961B8AFE8B9DCBD6361ABCCEBD489F1A1A9F4AA5954FC9D4F65131336A8E425F9DAR8t9K" TargetMode="External"/><Relationship Id="rId5" Type="http://schemas.openxmlformats.org/officeDocument/2006/relationships/hyperlink" Target="consultantplus://offline/ref=7C861DDCF9E961B8AFE8B9DCBD6361ABCCEBD489F1A1A9F4AA5954FC9D4F65131336A8E425F9DAR8tBK" TargetMode="External"/><Relationship Id="rId4" Type="http://schemas.openxmlformats.org/officeDocument/2006/relationships/hyperlink" Target="consultantplus://offline/ref=7C861DDCF9E961B8AFE8B9DCBD6361ABCCEBD489F1A1A9F4AA5954FC9D4F65131336A8E425F9DBR8tBK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7C861DDCF9E961B8AFE8B9DCBD6361ABCCEBD489F1A1A9F4AA5954FC9D4F65131336A8E425F9DBR8t6K" TargetMode="External"/><Relationship Id="rId2" Type="http://schemas.openxmlformats.org/officeDocument/2006/relationships/hyperlink" Target="consultantplus://offline/ref=7C861DDCF9E961B8AFE8B9DCBD6361ABCCEBD489F1A1A9F4AA5954FC9D4F65131336A8E425F9DBR8t9K" TargetMode="Externa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7C861DDCF9E961B8AFE8B9DCBD6361ABCCEBD489F1A1A9F4AA5954FC9D4F65131336A8E425FAD2R8tAK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hyperlink" Target="consultantplus://offline/ref=7C861DDCF9E961B8AFE8B9DCBD6361ABCCEBD489F1A1A9F4AA5954FC9D4F65131336A8E425FAD3R8tAK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7C861DDCF9E961B8AFE8B9DCBD6361ABCCEBD489F1A1A9F4AA5954FC9D4F65131336A8E425FAD3R8t8K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hyperlink" Target="consultantplus://offline/ref=7C861DDCF9E961B8AFE8B9DCBD6361ABCCEBD489F1A1A9F4AA5954FC9D4F65131336A8E425FAD0R8tEK" TargetMode="External"/><Relationship Id="rId5" Type="http://schemas.openxmlformats.org/officeDocument/2006/relationships/hyperlink" Target="consultantplus://offline/ref=7C861DDCF9E961B8AFE8B9DCBD6361ABCCEBD489F1A1A9F4AA5954FC9D4F65131336A8E425FAD0R8tFK" TargetMode="External"/><Relationship Id="rId4" Type="http://schemas.openxmlformats.org/officeDocument/2006/relationships/hyperlink" Target="consultantplus://offline/ref=7C861DDCF9E961B8AFE8B9DCBD6361ABCCEBD489F1A1A9F4AA5954FC9D4F65131336A8E425FAD3R8t6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7C861DDCF9E961B8AFE8B9DCBD6361ABCCEBD489F1A1A9F4AA5954FC9D4F65131336A8E425FAD0R8t7K" TargetMode="External"/><Relationship Id="rId7" Type="http://schemas.openxmlformats.org/officeDocument/2006/relationships/hyperlink" Target="consultantplus://offline/ref=7C861DDCF9E961B8AFE8B9DCBD6361ABCCEBD489F1A1A9F4AA5954FC9D4F65131336A8E425FAD1R8tDK" TargetMode="External"/><Relationship Id="rId2" Type="http://schemas.openxmlformats.org/officeDocument/2006/relationships/hyperlink" Target="consultantplus://offline/ref=7C861DDCF9E961B8AFE8B9DCBD6361ABCCEBD489F1A1A9F4AA5954FC9D4F65131336A8E425FAD1R8tCK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consultantplus://offline/ref=7C861DDCF9E961B8AFE8B9DCBD6361ABCCEBD489F1A1A9F4AA5954FC9D4F65131336A8E425FAD1R8tEK" TargetMode="External"/><Relationship Id="rId5" Type="http://schemas.openxmlformats.org/officeDocument/2006/relationships/hyperlink" Target="consultantplus://offline/ref=7C861DDCF9E961B8AFE8B9DCBD6361ABCCEBD489F1A1A9F4AA5954FC9D4F65131336A8E425FAD1R8tFK" TargetMode="External"/><Relationship Id="rId4" Type="http://schemas.openxmlformats.org/officeDocument/2006/relationships/hyperlink" Target="consultantplus://offline/ref=7C861DDCF9E961B8AFE8B9DCBD6361ABCCEBD489F1A1A9F4AA5954FC9D4F65131336A8E425FAD0R8t6K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consultantplus://offline/ref=7C861DDCF9E961B8AFE8B9DCBD6361ABCCEBD489F1A1A9F4AA5954FC9D4F65131336A8E425FAD1R8tDK" TargetMode="External"/><Relationship Id="rId3" Type="http://schemas.openxmlformats.org/officeDocument/2006/relationships/hyperlink" Target="consultantplus://offline/ref=7C861DDCF9E961B8AFE8B9DCBD6361ABCCEBD489F1A1A9F4AA5954FC9D4F65131336A8E425F9D2R8t7K" TargetMode="External"/><Relationship Id="rId7" Type="http://schemas.openxmlformats.org/officeDocument/2006/relationships/hyperlink" Target="consultantplus://offline/ref=7C861DDCF9E961B8AFE8B9DCBD6361ABCCEBD489F1A1A9F4AA5954FC9D4F65131336A8E425F9DBR8tCK" TargetMode="External"/><Relationship Id="rId2" Type="http://schemas.openxmlformats.org/officeDocument/2006/relationships/hyperlink" Target="consultantplus://offline/ref=7C861DDCF9E961B8AFE8B9DCBD6361ABCCEBD489F1A1A9F4AA5954FC9D4F65131336A8E425F8DBR8tDK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consultantplus://offline/ref=7C861DDCF9E961B8AFE8B9DCBD6361ABCCEBD489F1A1A9F4AA5954FC9D4F65131336A8E425F9D5R8t6K" TargetMode="External"/><Relationship Id="rId5" Type="http://schemas.openxmlformats.org/officeDocument/2006/relationships/hyperlink" Target="consultantplus://offline/ref=7C861DDCF9E961B8AFE8B9DCBD6361ABCCEBD489F1A1A9F4AA5954FC9D4F65131336A8E425F9D7R8tAK" TargetMode="External"/><Relationship Id="rId10" Type="http://schemas.openxmlformats.org/officeDocument/2006/relationships/hyperlink" Target="consultantplus://offline/ref=7C861DDCF9E961B8AFE8B9DCBD6361ABCCEBD489F1A1A9F4AA5954FC9D4F65131336A8E425F9D6R8tCK" TargetMode="External"/><Relationship Id="rId4" Type="http://schemas.openxmlformats.org/officeDocument/2006/relationships/hyperlink" Target="consultantplus://offline/ref=7C861DDCF9E961B8AFE8B9DCBD6361ABCCEBD489F1A1A9F4AA5954FC9D4F65131336A8E425F9D3R8tFK" TargetMode="External"/><Relationship Id="rId9" Type="http://schemas.openxmlformats.org/officeDocument/2006/relationships/hyperlink" Target="consultantplus://offline/ref=7C861DDCF9E961B8AFE8B9DCBD6361ABCCEBD489F1A1A9F4AA5954FC9D4F65131336A8E425F9D3R8t9K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mailto:soboleva@mednet.ru" TargetMode="External"/><Relationship Id="rId2" Type="http://schemas.openxmlformats.org/officeDocument/2006/relationships/hyperlink" Target="mailto:savchenko@mednet.r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7C861DDCF9E961B8AFE8B9DCBD6361ABCCEBD489F1A1A9F4AA5954FC9D4F65131336A8E425F8D5R8tDK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7C861DDCF9E961B8AFE8B9DCBD6361ABCCEBD489F1A1A9F4AA5954FC9D4F65131336A8E425F8D5R8tDK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7C861DDCF9E961B8AFE8B9DCBD6361ABCCEBD489F1A1A9F4AA5954FC9D4F65131336A8E425F8DAR8t7K" TargetMode="External"/><Relationship Id="rId2" Type="http://schemas.openxmlformats.org/officeDocument/2006/relationships/hyperlink" Target="consultantplus://offline/ref=7C861DDCF9E961B8AFE8B9DCBD6361ABCCEBD489F1A1A9F4AA5954FC9D4F65131336A8E425F8DAR8tEK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consultantplus://offline/ref=7C861DDCF9E961B8AFE8B9DCBD6361ABCCEBD489F1A1A9F4AA5954FC9D4F65131336A8E425F8DBR8tFK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consultantplus://offline/ref=7C861DDCF9E961B8AFE8B9DCBD6361ABCCEBD489F1A1A9F4AA5954FC9D4F65131336A8E425F9D3R8tFK" TargetMode="External"/><Relationship Id="rId3" Type="http://schemas.openxmlformats.org/officeDocument/2006/relationships/hyperlink" Target="consultantplus://offline/ref=7C861DDCF9E961B8AFE8B9DCBD6361ABCCEBD489F1A1A9F4AA5954FC9D4F65131336A8E425F8DBR8t9K" TargetMode="External"/><Relationship Id="rId7" Type="http://schemas.openxmlformats.org/officeDocument/2006/relationships/hyperlink" Target="consultantplus://offline/ref=7C861DDCF9E961B8AFE8B9DCBD6361ABCCEBD489F1A1A9F4AA5954FC9D4F65131336A8E425F9D2R8t6K" TargetMode="External"/><Relationship Id="rId2" Type="http://schemas.openxmlformats.org/officeDocument/2006/relationships/hyperlink" Target="consultantplus://offline/ref=7C861DDCF9E961B8AFE8B9DCBD6361ABCCEBD489F1A1A9F4AA5954FC9D4F65131336A8E425F8DBR8tA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consultantplus://offline/ref=7C861DDCF9E961B8AFE8B9DCBD6361ABCCEBD489F1A1A9F4AA5954FC9D4F65131336A8E425F9D2R8tEK" TargetMode="External"/><Relationship Id="rId5" Type="http://schemas.openxmlformats.org/officeDocument/2006/relationships/hyperlink" Target="consultantplus://offline/ref=7C861DDCF9E961B8AFE8B9DCBD6361ABCCEBD489F1A1A9F4AA5954FC9D4F65131336A8E425F8DBR8t6K" TargetMode="External"/><Relationship Id="rId4" Type="http://schemas.openxmlformats.org/officeDocument/2006/relationships/hyperlink" Target="consultantplus://offline/ref=7C861DDCF9E961B8AFE8B9DCBD6361ABCCEBD489F1A1A9F4AA5954FC9D4F65131336A8E425F9D3R8tE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Номер слайда 17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51A2539-E93F-4BEF-9027-31C3825A35A3}" type="slidenum">
              <a:rPr lang="ru-RU" sz="10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ru-RU" sz="1000">
              <a:latin typeface="+mn-lt"/>
            </a:endParaRPr>
          </a:p>
        </p:txBody>
      </p:sp>
      <p:sp>
        <p:nvSpPr>
          <p:cNvPr id="15361" name="Номер слайда 3"/>
          <p:cNvSpPr txBox="1">
            <a:spLocks noGrp="1"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7A5594DE-AD12-4A49-BB88-D1842C363802}" type="slidenum">
              <a:rPr lang="ru-RU" sz="1000">
                <a:latin typeface="+mn-lt"/>
              </a:rPr>
              <a:pPr algn="r">
                <a:defRPr/>
              </a:pPr>
              <a:t>1</a:t>
            </a:fld>
            <a:endParaRPr lang="ru-RU" sz="1000">
              <a:latin typeface="+mn-lt"/>
            </a:endParaRPr>
          </a:p>
        </p:txBody>
      </p:sp>
      <p:sp>
        <p:nvSpPr>
          <p:cNvPr id="16387" name="Rectangle 1026"/>
          <p:cNvSpPr>
            <a:spLocks noChangeArrowheads="1"/>
          </p:cNvSpPr>
          <p:nvPr/>
        </p:nvSpPr>
        <p:spPr bwMode="auto">
          <a:xfrm>
            <a:off x="530225" y="2286000"/>
            <a:ext cx="7669213" cy="106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sz="1800">
              <a:latin typeface="Lucida Sans Unicode" pitchFamily="34" charset="0"/>
            </a:endParaRPr>
          </a:p>
        </p:txBody>
      </p:sp>
      <p:sp>
        <p:nvSpPr>
          <p:cNvPr id="16388" name="Rectangle 1027"/>
          <p:cNvSpPr>
            <a:spLocks noChangeArrowheads="1"/>
          </p:cNvSpPr>
          <p:nvPr/>
        </p:nvSpPr>
        <p:spPr bwMode="auto">
          <a:xfrm>
            <a:off x="5843588" y="4189413"/>
            <a:ext cx="650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ru-RU" sz="2000">
                <a:solidFill>
                  <a:srgbClr val="C0C0C0"/>
                </a:solidFill>
                <a:latin typeface="Times New Roman" pitchFamily="18" charset="0"/>
              </a:rPr>
              <a:t> 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16389" name="Rectangle 1028"/>
          <p:cNvSpPr>
            <a:spLocks noChangeArrowheads="1"/>
          </p:cNvSpPr>
          <p:nvPr/>
        </p:nvSpPr>
        <p:spPr bwMode="auto">
          <a:xfrm>
            <a:off x="6769100" y="4189413"/>
            <a:ext cx="63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ru-RU" sz="2000">
                <a:solidFill>
                  <a:srgbClr val="C0C0C0"/>
                </a:solidFill>
                <a:latin typeface="Times New Roman" pitchFamily="18" charset="0"/>
              </a:rPr>
              <a:t> 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16390" name="Rectangle 1029"/>
          <p:cNvSpPr>
            <a:spLocks noChangeArrowheads="1"/>
          </p:cNvSpPr>
          <p:nvPr/>
        </p:nvSpPr>
        <p:spPr bwMode="auto">
          <a:xfrm>
            <a:off x="7510463" y="4189413"/>
            <a:ext cx="63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ru-RU" sz="2000">
                <a:solidFill>
                  <a:srgbClr val="C0C0C0"/>
                </a:solidFill>
                <a:latin typeface="Times New Roman" pitchFamily="18" charset="0"/>
              </a:rPr>
              <a:t>.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16391" name="Rectangle 1030"/>
          <p:cNvSpPr>
            <a:spLocks noChangeArrowheads="1"/>
          </p:cNvSpPr>
          <p:nvPr/>
        </p:nvSpPr>
        <p:spPr bwMode="auto">
          <a:xfrm>
            <a:off x="1228725" y="1974850"/>
            <a:ext cx="6637338" cy="332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sz="1800">
              <a:latin typeface="Lucida Sans Unicode" pitchFamily="34" charset="0"/>
            </a:endParaRPr>
          </a:p>
        </p:txBody>
      </p:sp>
      <p:sp>
        <p:nvSpPr>
          <p:cNvPr id="16392" name="Rectangle 1031"/>
          <p:cNvSpPr>
            <a:spLocks noChangeArrowheads="1"/>
          </p:cNvSpPr>
          <p:nvPr/>
        </p:nvSpPr>
        <p:spPr bwMode="auto">
          <a:xfrm>
            <a:off x="2200275" y="2652713"/>
            <a:ext cx="1763713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sz="1800">
              <a:latin typeface="Lucida Sans Unicode" pitchFamily="34" charset="0"/>
            </a:endParaRPr>
          </a:p>
        </p:txBody>
      </p:sp>
      <p:sp>
        <p:nvSpPr>
          <p:cNvPr id="110600" name="Text Box 1032"/>
          <p:cNvSpPr txBox="1">
            <a:spLocks noChangeArrowheads="1"/>
          </p:cNvSpPr>
          <p:nvPr/>
        </p:nvSpPr>
        <p:spPr bwMode="auto">
          <a:xfrm>
            <a:off x="492125" y="457200"/>
            <a:ext cx="86518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ru-RU" sz="40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Lucida Sans Unicode" pitchFamily="34" charset="0"/>
            </a:endParaRPr>
          </a:p>
        </p:txBody>
      </p:sp>
      <p:sp>
        <p:nvSpPr>
          <p:cNvPr id="16394" name="Text Box 1033"/>
          <p:cNvSpPr txBox="1">
            <a:spLocks noChangeArrowheads="1"/>
          </p:cNvSpPr>
          <p:nvPr/>
        </p:nvSpPr>
        <p:spPr bwMode="auto">
          <a:xfrm>
            <a:off x="3667783" y="4029938"/>
            <a:ext cx="5346042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endParaRPr lang="ru-RU" b="1" dirty="0">
              <a:solidFill>
                <a:srgbClr val="796F39"/>
              </a:solidFill>
            </a:endParaRPr>
          </a:p>
          <a:p>
            <a:pPr eaLnBrk="0" hangingPunct="0"/>
            <a:r>
              <a:rPr lang="ru-RU" sz="1200" b="1" dirty="0">
                <a:solidFill>
                  <a:srgbClr val="796F39"/>
                </a:solidFill>
              </a:rPr>
              <a:t>Н.П. Соболева</a:t>
            </a:r>
            <a:r>
              <a:rPr lang="ru-RU" sz="1200" b="1" dirty="0" smtClean="0">
                <a:solidFill>
                  <a:srgbClr val="796F39"/>
                </a:solidFill>
              </a:rPr>
              <a:t>, </a:t>
            </a:r>
            <a:r>
              <a:rPr lang="ru-RU" sz="1200" b="1" dirty="0" err="1" smtClean="0">
                <a:solidFill>
                  <a:srgbClr val="796F39"/>
                </a:solidFill>
              </a:rPr>
              <a:t>в.н.с</a:t>
            </a:r>
            <a:r>
              <a:rPr lang="ru-RU" sz="1200" b="1" dirty="0" smtClean="0">
                <a:solidFill>
                  <a:srgbClr val="796F39"/>
                </a:solidFill>
              </a:rPr>
              <a:t>. отделения </a:t>
            </a:r>
            <a:r>
              <a:rPr lang="ru-RU" sz="1200" b="1" dirty="0">
                <a:solidFill>
                  <a:srgbClr val="796F39"/>
                </a:solidFill>
              </a:rPr>
              <a:t>научных основ организации первичной медико-санитарной помощи</a:t>
            </a:r>
          </a:p>
          <a:p>
            <a:pPr lvl="0" eaLnBrk="0" hangingPunct="0"/>
            <a:endParaRPr lang="ru-RU" sz="1200" b="1" dirty="0" smtClean="0">
              <a:solidFill>
                <a:srgbClr val="796F39"/>
              </a:solidFill>
            </a:endParaRPr>
          </a:p>
          <a:p>
            <a:pPr lvl="0" eaLnBrk="0" hangingPunct="0"/>
            <a:r>
              <a:rPr lang="ru-RU" sz="1200" b="1" dirty="0" smtClean="0">
                <a:solidFill>
                  <a:srgbClr val="796F39"/>
                </a:solidFill>
              </a:rPr>
              <a:t>Е.Д. Савченко, </a:t>
            </a:r>
            <a:r>
              <a:rPr lang="ru-RU" sz="1200" b="1" dirty="0" err="1" smtClean="0">
                <a:solidFill>
                  <a:srgbClr val="796F39"/>
                </a:solidFill>
              </a:rPr>
              <a:t>в.н.с</a:t>
            </a:r>
            <a:r>
              <a:rPr lang="ru-RU" sz="1200" b="1" dirty="0" smtClean="0">
                <a:solidFill>
                  <a:srgbClr val="796F39"/>
                </a:solidFill>
              </a:rPr>
              <a:t>. </a:t>
            </a:r>
            <a:r>
              <a:rPr lang="ru-RU" sz="1200" b="1" dirty="0">
                <a:solidFill>
                  <a:srgbClr val="796F39"/>
                </a:solidFill>
              </a:rPr>
              <a:t>отделения </a:t>
            </a:r>
            <a:r>
              <a:rPr lang="ru-RU" sz="1200" b="1" dirty="0" smtClean="0">
                <a:solidFill>
                  <a:srgbClr val="796F39"/>
                </a:solidFill>
              </a:rPr>
              <a:t>научных основ организации первичной медико-санитарной помощи </a:t>
            </a:r>
            <a:endParaRPr lang="ru-RU" sz="1200" b="1" dirty="0">
              <a:solidFill>
                <a:srgbClr val="796F39"/>
              </a:solidFill>
            </a:endParaRPr>
          </a:p>
          <a:p>
            <a:pPr lvl="0" eaLnBrk="0" hangingPunct="0"/>
            <a:endParaRPr lang="ru-RU" sz="1200" b="1" dirty="0" smtClean="0">
              <a:solidFill>
                <a:srgbClr val="796F39"/>
              </a:solidFill>
            </a:endParaRPr>
          </a:p>
          <a:p>
            <a:pPr lvl="0" eaLnBrk="0" hangingPunct="0"/>
            <a:r>
              <a:rPr lang="ru-RU" sz="1200" b="1" dirty="0" smtClean="0">
                <a:solidFill>
                  <a:srgbClr val="796F39"/>
                </a:solidFill>
              </a:rPr>
              <a:t>Центральный </a:t>
            </a:r>
            <a:r>
              <a:rPr lang="ru-RU" sz="1200" b="1" dirty="0">
                <a:solidFill>
                  <a:srgbClr val="796F39"/>
                </a:solidFill>
              </a:rPr>
              <a:t>научно-исследовательский институт </a:t>
            </a:r>
          </a:p>
          <a:p>
            <a:pPr lvl="0" eaLnBrk="0" hangingPunct="0"/>
            <a:r>
              <a:rPr lang="ru-RU" sz="1200" b="1" dirty="0">
                <a:solidFill>
                  <a:srgbClr val="796F39"/>
                </a:solidFill>
              </a:rPr>
              <a:t>организации и информатизации  здравоохранения  Минздрава России</a:t>
            </a:r>
          </a:p>
          <a:p>
            <a:pPr eaLnBrk="0" hangingPunct="0"/>
            <a:endParaRPr lang="ru-RU" sz="1200" b="1" dirty="0" smtClean="0">
              <a:solidFill>
                <a:srgbClr val="796F39"/>
              </a:solidFill>
            </a:endParaRPr>
          </a:p>
          <a:p>
            <a:pPr eaLnBrk="0" hangingPunct="0"/>
            <a:r>
              <a:rPr lang="ru-RU" sz="1200" b="1" dirty="0" smtClean="0">
                <a:solidFill>
                  <a:srgbClr val="796F39"/>
                </a:solidFill>
              </a:rPr>
              <a:t>А.В</a:t>
            </a:r>
            <a:r>
              <a:rPr lang="ru-RU" sz="1200" b="1" dirty="0">
                <a:solidFill>
                  <a:srgbClr val="796F39"/>
                </a:solidFill>
              </a:rPr>
              <a:t>.</a:t>
            </a:r>
            <a:r>
              <a:rPr lang="en-US" sz="1200" b="1" dirty="0">
                <a:solidFill>
                  <a:srgbClr val="796F39"/>
                </a:solidFill>
              </a:rPr>
              <a:t> </a:t>
            </a:r>
            <a:r>
              <a:rPr lang="ru-RU" sz="1200" b="1" dirty="0">
                <a:solidFill>
                  <a:srgbClr val="796F39"/>
                </a:solidFill>
              </a:rPr>
              <a:t>Капустина, </a:t>
            </a:r>
            <a:r>
              <a:rPr lang="ru-RU" sz="1200" b="1" dirty="0" err="1">
                <a:solidFill>
                  <a:srgbClr val="796F39"/>
                </a:solidFill>
              </a:rPr>
              <a:t>с.н.с</a:t>
            </a:r>
            <a:r>
              <a:rPr lang="ru-RU" sz="1200" b="1" dirty="0">
                <a:solidFill>
                  <a:srgbClr val="796F39"/>
                </a:solidFill>
              </a:rPr>
              <a:t>. научно-организационный отдел</a:t>
            </a:r>
          </a:p>
          <a:p>
            <a:pPr eaLnBrk="0" hangingPunct="0"/>
            <a:r>
              <a:rPr lang="ru-RU" sz="1200" b="1" dirty="0" smtClean="0">
                <a:solidFill>
                  <a:srgbClr val="796F39"/>
                </a:solidFill>
              </a:rPr>
              <a:t>Национальный </a:t>
            </a:r>
            <a:r>
              <a:rPr lang="ru-RU" sz="1200" b="1" dirty="0">
                <a:solidFill>
                  <a:srgbClr val="796F39"/>
                </a:solidFill>
              </a:rPr>
              <a:t>медицинский исследовательский центр профилактической </a:t>
            </a:r>
            <a:r>
              <a:rPr lang="ru-RU" sz="1200" b="1" dirty="0" smtClean="0">
                <a:solidFill>
                  <a:srgbClr val="796F39"/>
                </a:solidFill>
              </a:rPr>
              <a:t>медицины Минздрава </a:t>
            </a:r>
            <a:r>
              <a:rPr lang="ru-RU" sz="1200" b="1" dirty="0">
                <a:solidFill>
                  <a:srgbClr val="796F39"/>
                </a:solidFill>
              </a:rPr>
              <a:t>России</a:t>
            </a:r>
            <a:endParaRPr lang="ru-RU" b="1" dirty="0">
              <a:solidFill>
                <a:srgbClr val="796F39"/>
              </a:solidFill>
            </a:endParaRPr>
          </a:p>
          <a:p>
            <a:pPr eaLnBrk="0" hangingPunct="0"/>
            <a:endParaRPr lang="ru-RU" b="1" dirty="0">
              <a:solidFill>
                <a:srgbClr val="796F39"/>
              </a:solidFill>
            </a:endParaRPr>
          </a:p>
          <a:p>
            <a:pPr eaLnBrk="0" hangingPunct="0"/>
            <a:r>
              <a:rPr lang="ru-RU" b="1" dirty="0">
                <a:solidFill>
                  <a:srgbClr val="796F39"/>
                </a:solidFill>
              </a:rPr>
              <a:t> </a:t>
            </a:r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611188" y="765175"/>
            <a:ext cx="80645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1800" b="1" dirty="0"/>
              <a:t>ЗАПОЛНЕНИЕ</a:t>
            </a:r>
          </a:p>
          <a:p>
            <a:pPr algn="r"/>
            <a:r>
              <a:rPr lang="ru-RU" sz="1800" b="1" dirty="0"/>
              <a:t>ФОРМЫ № 70 </a:t>
            </a:r>
            <a:endParaRPr lang="ru-RU" sz="1800" b="1" dirty="0" smtClean="0"/>
          </a:p>
          <a:p>
            <a:pPr algn="ctr"/>
            <a:r>
              <a:rPr lang="ru-RU" sz="1800" b="1" dirty="0" smtClean="0"/>
              <a:t> </a:t>
            </a:r>
            <a:r>
              <a:rPr lang="ru-RU" sz="1800" b="1" dirty="0"/>
              <a:t>«</a:t>
            </a:r>
            <a:r>
              <a:rPr lang="ru-RU" sz="1800" b="1" dirty="0" smtClean="0"/>
              <a:t>СВЕДЕНИЯ О </a:t>
            </a:r>
            <a:r>
              <a:rPr lang="ru-RU" sz="1800" b="1" dirty="0"/>
              <a:t>ДЕЯТЕЛЬНОСТИ </a:t>
            </a:r>
            <a:endParaRPr lang="ru-RU" sz="1800" b="1" dirty="0" smtClean="0"/>
          </a:p>
          <a:p>
            <a:pPr algn="ctr"/>
            <a:r>
              <a:rPr lang="ru-RU" sz="1800" b="1" dirty="0" smtClean="0"/>
              <a:t>ЦЕНТРОВ </a:t>
            </a:r>
            <a:r>
              <a:rPr lang="ru-RU" sz="1800" b="1" dirty="0"/>
              <a:t>МЕДИЦИНСКОЙ ПРОФИЛАКТИКИ» </a:t>
            </a:r>
            <a:endParaRPr lang="ru-RU" sz="1800" b="1" dirty="0" smtClean="0"/>
          </a:p>
          <a:p>
            <a:pPr algn="ctr"/>
            <a:r>
              <a:rPr lang="ru-RU" sz="1800" b="1" dirty="0" smtClean="0"/>
              <a:t>годового </a:t>
            </a:r>
            <a:r>
              <a:rPr lang="ru-RU" sz="1800" b="1" dirty="0"/>
              <a:t>статистического отчета</a:t>
            </a:r>
          </a:p>
          <a:p>
            <a:pPr algn="r"/>
            <a:endParaRPr lang="ru-RU" sz="1800" b="1" dirty="0"/>
          </a:p>
          <a:p>
            <a:pPr algn="ctr"/>
            <a:endParaRPr lang="ru-RU" sz="1800" b="1" dirty="0"/>
          </a:p>
          <a:p>
            <a:pPr algn="ctr"/>
            <a:endParaRPr lang="ru-RU" sz="1800" b="1" dirty="0"/>
          </a:p>
          <a:p>
            <a:pPr algn="ctr"/>
            <a:r>
              <a:rPr lang="ru-RU" sz="1800" b="1" dirty="0"/>
              <a:t>Материалы к онлайн-семинару</a:t>
            </a:r>
          </a:p>
          <a:p>
            <a:pPr algn="ctr"/>
            <a:r>
              <a:rPr lang="ru-RU" sz="1800" b="1" dirty="0" smtClean="0"/>
              <a:t>11.12.2018</a:t>
            </a:r>
            <a:endParaRPr lang="ru-RU" sz="1800" dirty="0"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72E392-D9BB-4155-9B54-16F10517115F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  <p:sp>
        <p:nvSpPr>
          <p:cNvPr id="15" name="Заголовок 1"/>
          <p:cNvSpPr>
            <a:spLocks noGrp="1"/>
          </p:cNvSpPr>
          <p:nvPr/>
        </p:nvSpPr>
        <p:spPr>
          <a:xfrm>
            <a:off x="-685800" y="276621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sp>
        <p:nvSpPr>
          <p:cNvPr id="16" name="Заголовок 1"/>
          <p:cNvSpPr>
            <a:spLocks noGrp="1"/>
          </p:cNvSpPr>
          <p:nvPr/>
        </p:nvSpPr>
        <p:spPr>
          <a:xfrm>
            <a:off x="-533400" y="291861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17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9558BB3-DC36-419A-BA3C-E94FFE03F214}" type="slidenum">
              <a:rPr lang="ru-RU" sz="10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10</a:t>
            </a:fld>
            <a:endParaRPr lang="ru-RU" sz="1000">
              <a:latin typeface="+mn-lt"/>
            </a:endParaRPr>
          </a:p>
        </p:txBody>
      </p:sp>
      <p:sp>
        <p:nvSpPr>
          <p:cNvPr id="164866" name="Rectangle 2"/>
          <p:cNvSpPr>
            <a:spLocks noGrp="1"/>
          </p:cNvSpPr>
          <p:nvPr>
            <p:ph type="title"/>
          </p:nvPr>
        </p:nvSpPr>
        <p:spPr bwMode="auto">
          <a:xfrm>
            <a:off x="323528" y="0"/>
            <a:ext cx="8291513" cy="99377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ru-RU" sz="1800" dirty="0" smtClean="0">
                <a:effectLst/>
              </a:rPr>
              <a:t>1.3. МАТЕРИАЛЬНО - ТЕХНИЧЕСКОЕ ОСНАЩЕНИЕ</a:t>
            </a:r>
          </a:p>
        </p:txBody>
      </p:sp>
      <p:sp>
        <p:nvSpPr>
          <p:cNvPr id="25603" name="Rectangle 4"/>
          <p:cNvSpPr>
            <a:spLocks noGrp="1"/>
          </p:cNvSpPr>
          <p:nvPr>
            <p:ph type="body" sz="half" idx="2"/>
          </p:nvPr>
        </p:nvSpPr>
        <p:spPr>
          <a:xfrm>
            <a:off x="5219700" y="1268413"/>
            <a:ext cx="3924300" cy="4941887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ru-RU" sz="18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Таблица 1300</a:t>
            </a:r>
            <a:endParaRPr lang="ru-RU" sz="1800" smtClean="0"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90000"/>
              </a:lnSpc>
              <a:buFont typeface="Wingdings 3" pitchFamily="18" charset="2"/>
              <a:buNone/>
            </a:pPr>
            <a:endParaRPr lang="ru-RU" sz="1800" smtClean="0"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ru-RU" sz="1800" smtClean="0">
                <a:latin typeface="Arial" charset="0"/>
                <a:cs typeface="Arial" charset="0"/>
              </a:rPr>
              <a:t>При заполнении отчета о материально-технической оснащенности ЦМП в составе других учреждений здравоохранения указываются только постоянно закрепленные за подразделением аппаратура и оборудование.</a:t>
            </a:r>
          </a:p>
        </p:txBody>
      </p:sp>
      <p:graphicFrame>
        <p:nvGraphicFramePr>
          <p:cNvPr id="165170" name="Group 306"/>
          <p:cNvGraphicFramePr>
            <a:graphicFrameLocks noGrp="1"/>
          </p:cNvGraphicFramePr>
          <p:nvPr/>
        </p:nvGraphicFramePr>
        <p:xfrm>
          <a:off x="754063" y="188913"/>
          <a:ext cx="4681537" cy="6408420"/>
        </p:xfrm>
        <a:graphic>
          <a:graphicData uri="http://schemas.openxmlformats.org/drawingml/2006/table">
            <a:tbl>
              <a:tblPr/>
              <a:tblGrid>
                <a:gridCol w="2881312"/>
                <a:gridCol w="863600"/>
                <a:gridCol w="936625"/>
              </a:tblGrid>
              <a:tr h="51132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(1300)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2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2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94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Наименование </a:t>
                      </a:r>
                      <a:endParaRPr kumimoji="0" lang="ru-RU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 строки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Всего единиц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21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ru-RU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53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Автотранспорт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8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Множительная техника</a:t>
                      </a: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cs typeface="Arial" pitchFamily="34" charset="0"/>
                        </a:rPr>
                        <a:t>*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21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Персональный компьютер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53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Принтер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21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Факс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53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Киноаппаратура проекционная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8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Фотоаппарат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584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Телевизор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Магнитофон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53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Видеомагнитофон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584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Плеер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8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Диктофон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53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Видеокамера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53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Фонд: библиотечный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8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видеофильмов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584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видеоклипов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8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аудиокассет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584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компьютерных программ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894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sym typeface="Symbol" pitchFamily="18" charset="2"/>
                        </a:rPr>
                        <a:t>*указать какая _________________________________________________________________________</a:t>
                      </a:r>
                      <a:endParaRPr kumimoji="0" lang="ru-RU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sym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29E33-E009-4E4A-BD4D-62D97B36B0D3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17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93FDD2B-214B-4907-9C24-D9E4A310E437}" type="slidenum">
              <a:rPr lang="ru-RU" sz="10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11</a:t>
            </a:fld>
            <a:endParaRPr lang="ru-RU" sz="1000">
              <a:latin typeface="+mn-lt"/>
            </a:endParaRPr>
          </a:p>
        </p:txBody>
      </p:sp>
      <p:sp>
        <p:nvSpPr>
          <p:cNvPr id="166914" name="Rectangle 2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19256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ru-RU" sz="2000" dirty="0" smtClean="0">
                <a:effectLst/>
                <a:latin typeface="Arial" pitchFamily="34" charset="0"/>
                <a:cs typeface="Arial" pitchFamily="34" charset="0"/>
              </a:rPr>
              <a:t>2. ОРГАНИЗАЦИОННО – МЕТОДИЧЕСКАЯ РАБОТА</a:t>
            </a:r>
            <a:br>
              <a:rPr lang="ru-RU" sz="2000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effectLst/>
                <a:latin typeface="Arial" pitchFamily="34" charset="0"/>
                <a:cs typeface="Arial" pitchFamily="34" charset="0"/>
              </a:rPr>
              <a:t>2.1. ОБУЧЕНИЕ КАДРОВ</a:t>
            </a:r>
          </a:p>
        </p:txBody>
      </p:sp>
      <p:sp>
        <p:nvSpPr>
          <p:cNvPr id="26627" name="Rectangle 4"/>
          <p:cNvSpPr>
            <a:spLocks noGrp="1"/>
          </p:cNvSpPr>
          <p:nvPr>
            <p:ph type="body" sz="half" idx="2"/>
          </p:nvPr>
        </p:nvSpPr>
        <p:spPr>
          <a:xfrm>
            <a:off x="5724525" y="1557338"/>
            <a:ext cx="3276600" cy="4540250"/>
          </a:xfrm>
        </p:spPr>
        <p:txBody>
          <a:bodyPr/>
          <a:lstStyle/>
          <a:p>
            <a:pPr algn="ctr" eaLnBrk="1" hangingPunct="1">
              <a:buFont typeface="Wingdings 3" pitchFamily="18" charset="2"/>
              <a:buNone/>
            </a:pPr>
            <a:r>
              <a:rPr lang="ru-RU" sz="1800" b="1" dirty="0" smtClean="0">
                <a:latin typeface="Arial" charset="0"/>
                <a:hlinkClick r:id="rId3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Таблица 2001</a:t>
            </a:r>
            <a:endParaRPr lang="ru-RU" sz="1800" b="1" dirty="0" smtClean="0">
              <a:latin typeface="Arial" charset="0"/>
            </a:endParaRPr>
          </a:p>
          <a:p>
            <a:pPr algn="just" eaLnBrk="1" hangingPunct="1"/>
            <a:r>
              <a:rPr lang="ru-RU" sz="1800" dirty="0" smtClean="0">
                <a:latin typeface="Arial" charset="0"/>
              </a:rPr>
              <a:t>указываются категории обучаемых контингентов (гр. 1), их количество (гр. 4) и число проведенных с ними занятий (гр. 3);</a:t>
            </a:r>
          </a:p>
          <a:p>
            <a:pPr algn="just" eaLnBrk="1" hangingPunct="1"/>
            <a:r>
              <a:rPr lang="ru-RU" sz="1800" dirty="0" smtClean="0">
                <a:latin typeface="Arial" charset="0"/>
              </a:rPr>
              <a:t>стр. 1  гр. 3, 4 = стр. 2 + 3 + 4;</a:t>
            </a:r>
          </a:p>
          <a:p>
            <a:pPr algn="just" eaLnBrk="1" hangingPunct="1"/>
            <a:r>
              <a:rPr lang="ru-RU" sz="1800" dirty="0" smtClean="0">
                <a:latin typeface="Arial" charset="0"/>
              </a:rPr>
              <a:t>гр. 3 </a:t>
            </a:r>
            <a:r>
              <a:rPr lang="en-US" sz="1800" dirty="0" smtClean="0">
                <a:latin typeface="Arial" charset="0"/>
              </a:rPr>
              <a:t>&lt;</a:t>
            </a:r>
            <a:r>
              <a:rPr lang="ru-RU" sz="1800" dirty="0" smtClean="0">
                <a:latin typeface="Arial" charset="0"/>
              </a:rPr>
              <a:t> гр.</a:t>
            </a:r>
            <a:r>
              <a:rPr lang="en-US" sz="1800" dirty="0" smtClean="0">
                <a:latin typeface="Arial" charset="0"/>
              </a:rPr>
              <a:t> 4</a:t>
            </a:r>
            <a:r>
              <a:rPr lang="ru-RU" sz="1800" dirty="0" smtClean="0">
                <a:latin typeface="Arial" charset="0"/>
              </a:rPr>
              <a:t> по всем стр.</a:t>
            </a:r>
            <a:endParaRPr lang="en-US" sz="1800" dirty="0" smtClean="0">
              <a:latin typeface="Arial" charset="0"/>
            </a:endParaRPr>
          </a:p>
          <a:p>
            <a:pPr algn="ctr" eaLnBrk="1" hangingPunct="1">
              <a:buFont typeface="Wingdings 3" pitchFamily="18" charset="2"/>
              <a:buNone/>
            </a:pPr>
            <a:r>
              <a:rPr lang="ru-RU" sz="1800" b="1" u="sng" dirty="0" smtClean="0">
                <a:solidFill>
                  <a:srgbClr val="FF0000"/>
                </a:solidFill>
                <a:latin typeface="Arial" charset="0"/>
              </a:rPr>
              <a:t>Таблица 2020</a:t>
            </a:r>
          </a:p>
          <a:p>
            <a:pPr algn="just" eaLnBrk="1" hangingPunct="1">
              <a:buFont typeface="Wingdings 3" pitchFamily="18" charset="2"/>
              <a:buNone/>
            </a:pPr>
            <a:r>
              <a:rPr lang="ru-RU" sz="1800" dirty="0" smtClean="0">
                <a:latin typeface="Arial" charset="0"/>
              </a:rPr>
              <a:t>    стр. 1 гр. 1 + гр. 2 = </a:t>
            </a:r>
          </a:p>
          <a:p>
            <a:pPr algn="just" eaLnBrk="1" hangingPunct="1">
              <a:buFont typeface="Wingdings 3" pitchFamily="18" charset="2"/>
              <a:buNone/>
            </a:pPr>
            <a:r>
              <a:rPr lang="ru-RU" sz="1800" dirty="0">
                <a:latin typeface="Arial" charset="0"/>
              </a:rPr>
              <a:t>	</a:t>
            </a:r>
            <a:r>
              <a:rPr lang="ru-RU" sz="1800" dirty="0" smtClean="0">
                <a:latin typeface="Arial" charset="0"/>
              </a:rPr>
              <a:t>таб. 2001 стр. 1 гр. 4</a:t>
            </a:r>
            <a:endParaRPr lang="en-US" sz="1800" dirty="0" smtClean="0">
              <a:latin typeface="Arial" charset="0"/>
            </a:endParaRPr>
          </a:p>
          <a:p>
            <a:pPr eaLnBrk="1" hangingPunct="1"/>
            <a:endParaRPr lang="ru-RU" sz="2100" dirty="0" smtClean="0">
              <a:latin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ru-RU" sz="2100" dirty="0" smtClean="0">
              <a:latin typeface="Arial" charset="0"/>
            </a:endParaRPr>
          </a:p>
          <a:p>
            <a:pPr eaLnBrk="1" hangingPunct="1"/>
            <a:endParaRPr lang="ru-RU" sz="2100" dirty="0" smtClean="0">
              <a:latin typeface="Arial" charset="0"/>
            </a:endParaRPr>
          </a:p>
        </p:txBody>
      </p:sp>
      <p:graphicFrame>
        <p:nvGraphicFramePr>
          <p:cNvPr id="167134" name="Group 222"/>
          <p:cNvGraphicFramePr>
            <a:graphicFrameLocks noGrp="1"/>
          </p:cNvGraphicFramePr>
          <p:nvPr/>
        </p:nvGraphicFramePr>
        <p:xfrm>
          <a:off x="395288" y="1268413"/>
          <a:ext cx="5329237" cy="4692971"/>
        </p:xfrm>
        <a:graphic>
          <a:graphicData uri="http://schemas.openxmlformats.org/drawingml/2006/table">
            <a:tbl>
              <a:tblPr/>
              <a:tblGrid>
                <a:gridCol w="2838450"/>
                <a:gridCol w="622300"/>
                <a:gridCol w="898525"/>
                <a:gridCol w="969962"/>
              </a:tblGrid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(2001)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2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2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2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Категория обучаемых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 строки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Проведено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Обучено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занятий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человек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Медицинские работники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т.ч. из учреждений: лечебно-профилактических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санаторно-курортных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аптечных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Студенты высших и средних учебных заведений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Немедицинские работники</a:t>
                      </a: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cs typeface="Arial" pitchFamily="34" charset="0"/>
                        </a:rPr>
                        <a:t>*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указать какие ___________________________________________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(2020)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Из строки 01 обучено: врачей 1)_____________, среднего медперсонала 2)________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AE56F-B658-49A4-A8AB-B5420F127664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17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4F27D08-8FE8-42D6-B67A-639CD2F1AE96}" type="slidenum">
              <a:rPr lang="ru-RU" sz="10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12</a:t>
            </a:fld>
            <a:endParaRPr lang="ru-RU" sz="1000">
              <a:latin typeface="+mn-lt"/>
            </a:endParaRPr>
          </a:p>
        </p:txBody>
      </p:sp>
      <p:sp>
        <p:nvSpPr>
          <p:cNvPr id="183298" name="Rectangle 2"/>
          <p:cNvSpPr>
            <a:spLocks noGrp="1"/>
          </p:cNvSpPr>
          <p:nvPr>
            <p:ph type="title"/>
          </p:nvPr>
        </p:nvSpPr>
        <p:spPr bwMode="auto">
          <a:xfrm>
            <a:off x="467544" y="116632"/>
            <a:ext cx="8229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ru-RU" sz="2000" dirty="0" smtClean="0">
                <a:effectLst/>
                <a:latin typeface="Arial" pitchFamily="34" charset="0"/>
                <a:cs typeface="Arial" pitchFamily="34" charset="0"/>
              </a:rPr>
              <a:t>2.1. ОБУЧЕНИЕ КАДРОВ</a:t>
            </a:r>
          </a:p>
        </p:txBody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>
          <a:xfrm>
            <a:off x="250825" y="1268413"/>
            <a:ext cx="8435975" cy="47386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ru-RU" sz="1400" b="1" smtClean="0">
                <a:latin typeface="Arial" charset="0"/>
              </a:rPr>
              <a:t>Примечание: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400" b="1" smtClean="0">
                <a:latin typeface="Arial" charset="0"/>
              </a:rPr>
              <a:t>Подлежат учету мероприятия, организованные и проведенные ЦМП, а также органами здравоохранения или другими ведомствами, если в их организации и проведении принимали </a:t>
            </a:r>
            <a:r>
              <a:rPr lang="ru-RU" sz="1400" b="1" smtClean="0">
                <a:solidFill>
                  <a:srgbClr val="FF0000"/>
                </a:solidFill>
                <a:latin typeface="Arial" charset="0"/>
              </a:rPr>
              <a:t>непосредственное</a:t>
            </a:r>
            <a:r>
              <a:rPr lang="ru-RU" sz="1400" b="1" smtClean="0">
                <a:latin typeface="Arial" charset="0"/>
              </a:rPr>
              <a:t> участие специалисты ЦМП;</a:t>
            </a:r>
          </a:p>
          <a:p>
            <a:pPr algn="just" eaLnBrk="1" hangingPunct="1">
              <a:lnSpc>
                <a:spcPct val="80000"/>
              </a:lnSpc>
            </a:pPr>
            <a:endParaRPr lang="ru-RU" sz="1400" b="1" smtClean="0">
              <a:latin typeface="Arial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ru-RU" sz="1400" b="1" smtClean="0">
                <a:latin typeface="Arial" charset="0"/>
              </a:rPr>
              <a:t>Участие подразумевает проведение занятия, выступление с докладом, лекцией и т.п. Одно лишь присутствие сотрудников ЦМП на этих мероприятиях учету по </a:t>
            </a:r>
            <a:r>
              <a:rPr lang="ru-RU" sz="1400" b="1" smtClean="0">
                <a:latin typeface="Arial" charset="0"/>
                <a:hlinkClick r:id="rId2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форме №70</a:t>
            </a:r>
            <a:r>
              <a:rPr lang="ru-RU" sz="1400" b="1" smtClean="0">
                <a:latin typeface="Arial" charset="0"/>
              </a:rPr>
              <a:t> не подлежит;</a:t>
            </a:r>
          </a:p>
          <a:p>
            <a:pPr algn="just" eaLnBrk="1" hangingPunct="1">
              <a:lnSpc>
                <a:spcPct val="80000"/>
              </a:lnSpc>
            </a:pPr>
            <a:endParaRPr lang="ru-RU" sz="1400" b="1" smtClean="0">
              <a:latin typeface="Arial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ru-RU" sz="1400" b="1" smtClean="0">
                <a:latin typeface="Arial" charset="0"/>
              </a:rPr>
              <a:t>Одним занятием считается любой одноразовый сбор (семинар, конференция и т.п.) независимо от численности участников и количества рассмотренных вопросов (прослушанных докладов);</a:t>
            </a:r>
          </a:p>
          <a:p>
            <a:pPr algn="just" eaLnBrk="1" hangingPunct="1">
              <a:lnSpc>
                <a:spcPct val="80000"/>
              </a:lnSpc>
            </a:pPr>
            <a:endParaRPr lang="ru-RU" sz="1400" b="1" smtClean="0">
              <a:latin typeface="Arial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ru-RU" sz="1400" b="1" smtClean="0">
                <a:latin typeface="Arial" charset="0"/>
              </a:rPr>
              <a:t>Если ЦМП принимал участие в курсовых учебных мероприятиях каждая отдельно прочитанная тема учитывается как занятие. При этом количество охваченных человек учитывается только один раз по числу обучавшихся на данном цикле (курсах);</a:t>
            </a:r>
          </a:p>
          <a:p>
            <a:pPr algn="just" eaLnBrk="1" hangingPunct="1">
              <a:lnSpc>
                <a:spcPct val="80000"/>
              </a:lnSpc>
            </a:pPr>
            <a:endParaRPr lang="ru-RU" sz="1400" b="1" smtClean="0">
              <a:latin typeface="Arial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ru-RU" sz="1400" b="1" smtClean="0">
                <a:latin typeface="Arial" charset="0"/>
              </a:rPr>
              <a:t>Занятия со смешанной аудиторией (медработники различных медицинских учреждений, медработники и педагоги и т.п.) учитываются только один раз и указываются в строке, соответствующей категории обучаемых, представленной на данном учебном мероприятии в большинстве. Количество же обучавшихся в этом случае учитывается раздельно и указывается в строках, соответствующих месту работы обучаемых медицинских кадров, либо в строке "Немедицинские работники".</a:t>
            </a:r>
          </a:p>
          <a:p>
            <a:pPr algn="just" eaLnBrk="1" hangingPunct="1">
              <a:lnSpc>
                <a:spcPct val="80000"/>
              </a:lnSpc>
              <a:buFont typeface="Wingdings 3" pitchFamily="18" charset="2"/>
              <a:buNone/>
            </a:pPr>
            <a:endParaRPr lang="ru-RU" sz="1400" b="1" smtClean="0">
              <a:latin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B129A6-A469-4BED-93A0-FE118DAC7C55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17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99D31D8-9B6B-4699-BBCF-5E3F52B2716D}" type="slidenum">
              <a:rPr lang="ru-RU" sz="10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13</a:t>
            </a:fld>
            <a:endParaRPr lang="ru-RU" sz="1000">
              <a:latin typeface="+mn-lt"/>
            </a:endParaRPr>
          </a:p>
        </p:txBody>
      </p:sp>
      <p:sp>
        <p:nvSpPr>
          <p:cNvPr id="16793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ru-RU" sz="2400" dirty="0" smtClean="0">
                <a:effectLst/>
                <a:latin typeface="Arial" pitchFamily="34" charset="0"/>
                <a:cs typeface="Arial" pitchFamily="34" charset="0"/>
              </a:rPr>
              <a:t>2.2. </a:t>
            </a:r>
            <a:r>
              <a:rPr lang="ru-RU" sz="24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МЕТОДИЧЕСКАЯ РАБОТА</a:t>
            </a:r>
          </a:p>
        </p:txBody>
      </p:sp>
      <p:sp>
        <p:nvSpPr>
          <p:cNvPr id="29699" name="Rectangle 4"/>
          <p:cNvSpPr>
            <a:spLocks noGrp="1"/>
          </p:cNvSpPr>
          <p:nvPr>
            <p:ph type="body" sz="half" idx="2"/>
          </p:nvPr>
        </p:nvSpPr>
        <p:spPr>
          <a:xfrm>
            <a:off x="4716463" y="1268413"/>
            <a:ext cx="3990975" cy="5376862"/>
          </a:xfrm>
        </p:spPr>
        <p:txBody>
          <a:bodyPr/>
          <a:lstStyle/>
          <a:p>
            <a:pPr algn="ctr" eaLnBrk="1" hangingPunct="1">
              <a:buFont typeface="Wingdings 3" pitchFamily="18" charset="2"/>
              <a:buNone/>
            </a:pPr>
            <a:r>
              <a:rPr lang="ru-RU" sz="2000" b="1" dirty="0" smtClean="0">
                <a:latin typeface="Arial" charset="0"/>
                <a:hlinkClick r:id="rId3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Таблица 2002</a:t>
            </a:r>
            <a:r>
              <a:rPr lang="ru-RU" sz="2000" b="1" dirty="0" smtClean="0">
                <a:latin typeface="Arial" charset="0"/>
              </a:rPr>
              <a:t> </a:t>
            </a:r>
          </a:p>
          <a:p>
            <a:pPr algn="ctr" eaLnBrk="1" hangingPunct="1">
              <a:buFont typeface="Wingdings 3" pitchFamily="18" charset="2"/>
              <a:buNone/>
            </a:pPr>
            <a:endParaRPr lang="ru-RU" sz="2000" b="1" dirty="0" smtClean="0">
              <a:latin typeface="Arial" charset="0"/>
            </a:endParaRPr>
          </a:p>
          <a:p>
            <a:pPr algn="just" eaLnBrk="1" hangingPunct="1"/>
            <a:r>
              <a:rPr lang="ru-RU" sz="2000" dirty="0" smtClean="0">
                <a:latin typeface="Arial" charset="0"/>
              </a:rPr>
              <a:t>стр. 1 = стр. 2 + 3 + 4 + 5;</a:t>
            </a:r>
          </a:p>
          <a:p>
            <a:pPr algn="just" eaLnBrk="1" hangingPunct="1"/>
            <a:r>
              <a:rPr lang="ru-RU" sz="2000" dirty="0" smtClean="0">
                <a:latin typeface="Arial" charset="0"/>
              </a:rPr>
              <a:t>дополнительно расшифровать стр. 5 «прочие» - для кого подготовлены методические материалы</a:t>
            </a:r>
          </a:p>
          <a:p>
            <a:pPr marL="109537" indent="0" algn="just" eaLnBrk="1" hangingPunct="1">
              <a:buNone/>
            </a:pPr>
            <a:endParaRPr lang="ru-RU" sz="2000" dirty="0" smtClean="0">
              <a:latin typeface="Arial" charset="0"/>
            </a:endParaRPr>
          </a:p>
        </p:txBody>
      </p:sp>
      <p:graphicFrame>
        <p:nvGraphicFramePr>
          <p:cNvPr id="168190" name="Group 254"/>
          <p:cNvGraphicFramePr>
            <a:graphicFrameLocks noGrp="1"/>
          </p:cNvGraphicFramePr>
          <p:nvPr/>
        </p:nvGraphicFramePr>
        <p:xfrm>
          <a:off x="323850" y="981075"/>
          <a:ext cx="3960813" cy="5616579"/>
        </p:xfrm>
        <a:graphic>
          <a:graphicData uri="http://schemas.openxmlformats.org/drawingml/2006/table">
            <a:tbl>
              <a:tblPr/>
              <a:tblGrid>
                <a:gridCol w="2771775"/>
                <a:gridCol w="612775"/>
                <a:gridCol w="576263"/>
              </a:tblGrid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(2002)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Виды деятельности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 строки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Всего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Подготовлено методических материалов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в  т.ч.  для отделений (кабинетов)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медицинской профилактики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для медицинских работников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для педагогов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прочих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Разработано профилактических программ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т.ч. компьютерных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Приобретено профилактических программ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т.ч. компьютерных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Внедрено профилактических программ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т.ч. компьютерных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Создано видеофильмов и видеоклипов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аудиороликов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Дано методических консультаций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351D-EC72-41B5-849C-413D0B14B0A4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ru-RU" sz="2400" dirty="0" smtClean="0">
                <a:effectLst/>
                <a:latin typeface="Arial" charset="0"/>
              </a:rPr>
              <a:t>2.2 Методическая работа</a:t>
            </a:r>
            <a:br>
              <a:rPr lang="ru-RU" sz="2400" dirty="0" smtClean="0">
                <a:effectLst/>
                <a:latin typeface="Arial" charset="0"/>
              </a:rPr>
            </a:br>
            <a:endParaRPr lang="ru-RU" sz="3700" dirty="0" smtClean="0">
              <a:effectLst/>
              <a:latin typeface="Arial" charset="0"/>
            </a:endParaRPr>
          </a:p>
        </p:txBody>
      </p:sp>
      <p:sp>
        <p:nvSpPr>
          <p:cNvPr id="31746" name="Rectangle 3"/>
          <p:cNvSpPr>
            <a:spLocks noGrp="1"/>
          </p:cNvSpPr>
          <p:nvPr>
            <p:ph type="body" idx="1"/>
          </p:nvPr>
        </p:nvSpPr>
        <p:spPr>
          <a:xfrm>
            <a:off x="457200" y="908050"/>
            <a:ext cx="8229600" cy="5099050"/>
          </a:xfrm>
        </p:spPr>
        <p:txBody>
          <a:bodyPr/>
          <a:lstStyle/>
          <a:p>
            <a:pPr algn="just" eaLnBrk="1" hangingPunct="1">
              <a:buFont typeface="Wingdings 3" pitchFamily="18" charset="2"/>
              <a:buNone/>
            </a:pPr>
            <a:r>
              <a:rPr lang="ru-RU" sz="1800" dirty="0" smtClean="0">
                <a:latin typeface="Arial" charset="0"/>
              </a:rPr>
              <a:t>Примечание:</a:t>
            </a:r>
          </a:p>
          <a:p>
            <a:pPr algn="just" eaLnBrk="1" hangingPunct="1"/>
            <a:r>
              <a:rPr lang="ru-RU" sz="1800" dirty="0" smtClean="0">
                <a:latin typeface="Arial" charset="0"/>
              </a:rPr>
              <a:t>указывается количество методических материалов, профилактических программ, видео- и аудиоматериалов по вопросам организации, методики работы по профилактике заболеваний, гигиенического обучения и воспитания населения (гр. 3), подготовленных в отчетном году специалистами ЦМП самостоятельно, а также совместно со специалистами органов и учреждений здравоохранения и других ведомств и организаций;</a:t>
            </a:r>
          </a:p>
          <a:p>
            <a:pPr algn="just"/>
            <a:r>
              <a:rPr lang="ru-RU" sz="1800" dirty="0" smtClean="0">
                <a:latin typeface="Arial" charset="0"/>
                <a:cs typeface="Arial" charset="0"/>
              </a:rPr>
              <a:t>под  профилактическими</a:t>
            </a:r>
            <a:r>
              <a:rPr lang="en-US" sz="1800" dirty="0" smtClean="0">
                <a:latin typeface="Arial" charset="0"/>
                <a:cs typeface="Arial" charset="0"/>
              </a:rPr>
              <a:t> </a:t>
            </a:r>
            <a:r>
              <a:rPr lang="ru-RU" sz="1800" dirty="0" smtClean="0">
                <a:latin typeface="Arial" charset="0"/>
                <a:cs typeface="Arial" charset="0"/>
              </a:rPr>
              <a:t>программами</a:t>
            </a:r>
            <a:r>
              <a:rPr lang="en-US" sz="1800" dirty="0" smtClean="0">
                <a:latin typeface="Arial" charset="0"/>
                <a:cs typeface="Arial" charset="0"/>
              </a:rPr>
              <a:t> </a:t>
            </a:r>
            <a:r>
              <a:rPr lang="ru-RU" sz="1800" dirty="0" smtClean="0">
                <a:latin typeface="Arial" charset="0"/>
                <a:cs typeface="Arial" charset="0"/>
              </a:rPr>
              <a:t>понимаются  программы  для  массового использования в практическом</a:t>
            </a:r>
            <a:r>
              <a:rPr lang="en-US" sz="1800" dirty="0" smtClean="0">
                <a:latin typeface="Arial" charset="0"/>
                <a:cs typeface="Arial" charset="0"/>
              </a:rPr>
              <a:t> </a:t>
            </a:r>
            <a:r>
              <a:rPr lang="ru-RU" sz="1800" dirty="0" smtClean="0">
                <a:latin typeface="Arial" charset="0"/>
                <a:cs typeface="Arial" charset="0"/>
              </a:rPr>
              <a:t>здравоохранении  по  индивидуальной  оценке  риска   возникновения</a:t>
            </a:r>
            <a:r>
              <a:rPr lang="en-US" sz="1800" dirty="0" smtClean="0">
                <a:latin typeface="Arial" charset="0"/>
                <a:cs typeface="Arial" charset="0"/>
              </a:rPr>
              <a:t> </a:t>
            </a:r>
            <a:r>
              <a:rPr lang="ru-RU" sz="1800" dirty="0" smtClean="0">
                <a:latin typeface="Arial" charset="0"/>
                <a:cs typeface="Arial" charset="0"/>
              </a:rPr>
              <a:t>неинфекционных заболеваний,  оценке образа жизни, резерва здоровья</a:t>
            </a:r>
            <a:r>
              <a:rPr lang="en-US" sz="1800" dirty="0" smtClean="0">
                <a:latin typeface="Arial" charset="0"/>
                <a:cs typeface="Arial" charset="0"/>
              </a:rPr>
              <a:t> </a:t>
            </a:r>
            <a:r>
              <a:rPr lang="ru-RU" sz="1800" dirty="0" smtClean="0">
                <a:latin typeface="Arial" charset="0"/>
                <a:cs typeface="Arial" charset="0"/>
              </a:rPr>
              <a:t>и т.п. </a:t>
            </a:r>
            <a:r>
              <a:rPr lang="en-US" sz="1800" dirty="0" smtClean="0">
                <a:latin typeface="Arial" charset="0"/>
                <a:cs typeface="Arial" charset="0"/>
              </a:rPr>
              <a:t>(</a:t>
            </a:r>
            <a:r>
              <a:rPr lang="ru-RU" sz="1800" dirty="0" smtClean="0">
                <a:latin typeface="Arial" charset="0"/>
                <a:cs typeface="Arial" charset="0"/>
              </a:rPr>
              <a:t>строки 06,  08  "разработано..,  приобретено  профилактических программ" </a:t>
            </a:r>
            <a:r>
              <a:rPr lang="en-US" sz="1800" dirty="0" smtClean="0">
                <a:latin typeface="Arial" charset="0"/>
                <a:cs typeface="Arial" charset="0"/>
              </a:rPr>
              <a:t>)</a:t>
            </a:r>
            <a:r>
              <a:rPr lang="ru-RU" sz="1800" dirty="0" smtClean="0">
                <a:latin typeface="Arial" charset="0"/>
                <a:cs typeface="Arial" charset="0"/>
              </a:rPr>
              <a:t>; </a:t>
            </a:r>
          </a:p>
          <a:p>
            <a:pPr algn="just"/>
            <a:r>
              <a:rPr lang="ru-RU" sz="1800" dirty="0" smtClean="0">
                <a:latin typeface="Arial" charset="0"/>
                <a:cs typeface="Arial" charset="0"/>
              </a:rPr>
              <a:t>под методической консультацией  понимается  ответ   на   вопрос,   разъяснение   по каким-либо   аспектам   профилактической   работы,   по   методике</a:t>
            </a:r>
            <a:r>
              <a:rPr lang="en-US" sz="1800" dirty="0" smtClean="0">
                <a:latin typeface="Arial" charset="0"/>
                <a:cs typeface="Arial" charset="0"/>
              </a:rPr>
              <a:t> </a:t>
            </a:r>
            <a:r>
              <a:rPr lang="ru-RU" sz="1800" dirty="0" smtClean="0">
                <a:latin typeface="Arial" charset="0"/>
                <a:cs typeface="Arial" charset="0"/>
              </a:rPr>
              <a:t>гигиенического   обучения   и   воспитания    населения,    данные специалистами ЦМП (подразделения) в письменной или в устной форме (строка 14  "дано методических консультаций" ) .</a:t>
            </a:r>
          </a:p>
          <a:p>
            <a:pPr algn="just" eaLnBrk="1" hangingPunct="1"/>
            <a:endParaRPr lang="ru-RU" sz="1800" dirty="0" smtClean="0">
              <a:latin typeface="Arial" charset="0"/>
              <a:hlinkClick r:id="rId2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</a:endParaRPr>
          </a:p>
          <a:p>
            <a:endParaRPr lang="ru-RU" sz="1800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693601-DBFE-4767-9A07-362C2EEFA19C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17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1059B3AE-8644-462A-B622-BA929EBA1DAB}" type="slidenum">
              <a:rPr lang="ru-RU" sz="10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15</a:t>
            </a:fld>
            <a:endParaRPr lang="ru-RU" sz="1000">
              <a:latin typeface="+mn-lt"/>
            </a:endParaRPr>
          </a:p>
        </p:txBody>
      </p:sp>
      <p:sp>
        <p:nvSpPr>
          <p:cNvPr id="168962" name="Rectangle 2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07524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ru-RU" sz="2400" dirty="0" smtClean="0">
                <a:effectLst/>
                <a:latin typeface="Arial" pitchFamily="34" charset="0"/>
                <a:cs typeface="Arial" pitchFamily="34" charset="0"/>
              </a:rPr>
              <a:t>2.3. СОЦИОЛОГИЧЕСКИЕ ИССЛЕДОВАНИЯ</a:t>
            </a:r>
          </a:p>
        </p:txBody>
      </p:sp>
      <p:sp>
        <p:nvSpPr>
          <p:cNvPr id="32771" name="Rectangle 4"/>
          <p:cNvSpPr>
            <a:spLocks noGrp="1"/>
          </p:cNvSpPr>
          <p:nvPr>
            <p:ph type="body" sz="half" idx="2"/>
          </p:nvPr>
        </p:nvSpPr>
        <p:spPr>
          <a:xfrm>
            <a:off x="5364163" y="1412875"/>
            <a:ext cx="3635375" cy="4525963"/>
          </a:xfrm>
        </p:spPr>
        <p:txBody>
          <a:bodyPr/>
          <a:lstStyle/>
          <a:p>
            <a:pPr algn="ctr" eaLnBrk="1" hangingPunct="1">
              <a:buFont typeface="Wingdings 3" pitchFamily="18" charset="2"/>
              <a:buNone/>
            </a:pPr>
            <a:r>
              <a:rPr lang="ru-RU" sz="1800" b="1" dirty="0" smtClean="0">
                <a:latin typeface="Arial" charset="0"/>
                <a:hlinkClick r:id="rId2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Таблица 2003</a:t>
            </a:r>
            <a:endParaRPr lang="ru-RU" sz="1800" b="1" dirty="0" smtClean="0">
              <a:latin typeface="Arial" charset="0"/>
            </a:endParaRPr>
          </a:p>
          <a:p>
            <a:pPr algn="ctr" eaLnBrk="1" hangingPunct="1">
              <a:buFont typeface="Wingdings 3" pitchFamily="18" charset="2"/>
              <a:buNone/>
            </a:pPr>
            <a:endParaRPr lang="ru-RU" sz="1800" b="1" dirty="0" smtClean="0">
              <a:latin typeface="Arial" charset="0"/>
            </a:endParaRPr>
          </a:p>
          <a:p>
            <a:pPr algn="just" eaLnBrk="1" hangingPunct="1"/>
            <a:r>
              <a:rPr lang="ru-RU" sz="1800" dirty="0" smtClean="0">
                <a:latin typeface="Arial" charset="0"/>
              </a:rPr>
              <a:t>показывается </a:t>
            </a:r>
            <a:r>
              <a:rPr lang="ru-RU" sz="1800" b="1" dirty="0" smtClean="0">
                <a:latin typeface="Arial" charset="0"/>
              </a:rPr>
              <a:t>число</a:t>
            </a:r>
            <a:r>
              <a:rPr lang="ru-RU" sz="1800" dirty="0" smtClean="0">
                <a:latin typeface="Arial" charset="0"/>
              </a:rPr>
              <a:t> и виды социологических </a:t>
            </a:r>
            <a:r>
              <a:rPr lang="ru-RU" sz="1800" b="1" dirty="0" smtClean="0">
                <a:latin typeface="Arial" charset="0"/>
              </a:rPr>
              <a:t>исследований</a:t>
            </a:r>
            <a:r>
              <a:rPr lang="ru-RU" sz="1800" dirty="0" smtClean="0">
                <a:latin typeface="Arial" charset="0"/>
              </a:rPr>
              <a:t>;</a:t>
            </a:r>
          </a:p>
          <a:p>
            <a:pPr algn="just" eaLnBrk="1" hangingPunct="1"/>
            <a:r>
              <a:rPr lang="ru-RU" sz="1800" dirty="0" smtClean="0">
                <a:latin typeface="Arial" charset="0"/>
              </a:rPr>
              <a:t>дополнительно необходимо иметь сведения о </a:t>
            </a:r>
            <a:r>
              <a:rPr lang="ru-RU" sz="1800" b="1" dirty="0" smtClean="0">
                <a:latin typeface="Arial" charset="0"/>
              </a:rPr>
              <a:t>числе респондентов, </a:t>
            </a:r>
            <a:r>
              <a:rPr lang="ru-RU" sz="1800" dirty="0" smtClean="0">
                <a:latin typeface="Arial" charset="0"/>
              </a:rPr>
              <a:t>участвовавших в этих исследованиях;</a:t>
            </a:r>
            <a:endParaRPr lang="ru-RU" sz="1800" b="1" dirty="0" smtClean="0">
              <a:latin typeface="Arial" charset="0"/>
            </a:endParaRPr>
          </a:p>
          <a:p>
            <a:pPr algn="just" eaLnBrk="1" hangingPunct="1"/>
            <a:r>
              <a:rPr lang="ru-RU" sz="1800" dirty="0" smtClean="0">
                <a:latin typeface="Arial" charset="0"/>
              </a:rPr>
              <a:t>стр.1 ˃ стр. 2;</a:t>
            </a:r>
            <a:endParaRPr lang="ru-RU" sz="1800" dirty="0" smtClean="0">
              <a:latin typeface="Arial" charset="0"/>
              <a:hlinkClick r:id="rId3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</a:endParaRPr>
          </a:p>
          <a:p>
            <a:pPr algn="just" eaLnBrk="1" hangingPunct="1"/>
            <a:r>
              <a:rPr lang="ru-RU" sz="1800" dirty="0" smtClean="0">
                <a:latin typeface="Arial" charset="0"/>
              </a:rPr>
              <a:t>стр. 3 = стр. 4+5+6+7+8+9;</a:t>
            </a:r>
          </a:p>
          <a:p>
            <a:pPr algn="just" eaLnBrk="1" hangingPunct="1"/>
            <a:r>
              <a:rPr lang="ru-RU" sz="1800" dirty="0" smtClean="0">
                <a:latin typeface="Arial" charset="0"/>
              </a:rPr>
              <a:t>дополнительно расшифровать </a:t>
            </a:r>
            <a:r>
              <a:rPr lang="ru-RU" sz="1800" dirty="0" smtClean="0">
                <a:latin typeface="Arial" charset="0"/>
                <a:hlinkClick r:id="rId4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стр.11</a:t>
            </a:r>
            <a:r>
              <a:rPr lang="ru-RU" sz="1800" dirty="0" smtClean="0">
                <a:latin typeface="Arial" charset="0"/>
              </a:rPr>
              <a:t> - прочие виды социологических исследований.</a:t>
            </a:r>
          </a:p>
        </p:txBody>
      </p:sp>
      <p:graphicFrame>
        <p:nvGraphicFramePr>
          <p:cNvPr id="169156" name="Group 196"/>
          <p:cNvGraphicFramePr>
            <a:graphicFrameLocks noGrp="1"/>
          </p:cNvGraphicFramePr>
          <p:nvPr/>
        </p:nvGraphicFramePr>
        <p:xfrm>
          <a:off x="468313" y="1165225"/>
          <a:ext cx="4895850" cy="4188460"/>
        </p:xfrm>
        <a:graphic>
          <a:graphicData uri="http://schemas.openxmlformats.org/drawingml/2006/table">
            <a:tbl>
              <a:tblPr/>
              <a:tblGrid>
                <a:gridCol w="3149600"/>
                <a:gridCol w="806450"/>
                <a:gridCol w="939800"/>
              </a:tblGrid>
              <a:tr h="2095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(2003)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Виды деятельности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 строки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Всего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Изучение распространенности поведенческих факторов риска неинфекционных заболеваний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т.ч. среди молодежи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Изучение информированности населения о факторах риска неинфекционных заболеваний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т.ч. артериальной гипертонии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курения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низкой физической активности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нерационального питания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гиперхолестеринемии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ожирения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Изучение санитарной культуры населения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Прочие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2D3AD9-A106-442B-AF9A-02E1C9C4ABA4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17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9075F3B7-85D8-4BFF-B2BF-A5301A59BF5B}" type="slidenum">
              <a:rPr lang="ru-RU" sz="10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16</a:t>
            </a:fld>
            <a:endParaRPr lang="ru-RU" sz="1000">
              <a:latin typeface="+mn-lt"/>
            </a:endParaRPr>
          </a:p>
        </p:txBody>
      </p:sp>
      <p:sp>
        <p:nvSpPr>
          <p:cNvPr id="169986" name="Rectangle 2"/>
          <p:cNvSpPr>
            <a:spLocks noGrp="1"/>
          </p:cNvSpPr>
          <p:nvPr>
            <p:ph type="title"/>
          </p:nvPr>
        </p:nvSpPr>
        <p:spPr bwMode="auto">
          <a:xfrm>
            <a:off x="539552" y="0"/>
            <a:ext cx="8229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z="2800" dirty="0" smtClean="0">
                <a:effectLst/>
              </a:rPr>
              <a:t>3. ИЗДАТЕЛЬСКАЯ ДЕЯТЕЛЬНОСТЬ</a:t>
            </a:r>
            <a:r>
              <a:rPr lang="ru-RU" dirty="0" smtClean="0">
                <a:effectLst/>
              </a:rPr>
              <a:t> </a:t>
            </a:r>
          </a:p>
        </p:txBody>
      </p:sp>
      <p:sp>
        <p:nvSpPr>
          <p:cNvPr id="33795" name="Rectangle 4"/>
          <p:cNvSpPr>
            <a:spLocks noGrp="1"/>
          </p:cNvSpPr>
          <p:nvPr>
            <p:ph type="body" sz="half" idx="2"/>
          </p:nvPr>
        </p:nvSpPr>
        <p:spPr>
          <a:xfrm>
            <a:off x="5868144" y="1052513"/>
            <a:ext cx="3275856" cy="5329237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ru-RU" sz="1400" b="1" dirty="0" smtClean="0">
                <a:latin typeface="Arial" charset="0"/>
                <a:hlinkClick r:id="rId3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Таблица 3000</a:t>
            </a:r>
            <a:r>
              <a:rPr lang="ru-RU" sz="1400" b="1" dirty="0" smtClean="0">
                <a:latin typeface="Arial" charset="0"/>
              </a:rPr>
              <a:t>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400" dirty="0" smtClean="0">
                <a:latin typeface="Arial" charset="0"/>
              </a:rPr>
              <a:t>показывается число поименованных изданий (гр. 3), и их тираж (гр. 4);</a:t>
            </a:r>
            <a:endParaRPr lang="ru-RU" sz="1400" dirty="0" smtClean="0">
              <a:latin typeface="Arial" charset="0"/>
              <a:hlinkClick r:id="rId4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ru-RU" sz="1400" dirty="0" smtClean="0">
                <a:solidFill>
                  <a:srgbClr val="FF0000"/>
                </a:solidFill>
                <a:latin typeface="Arial" charset="0"/>
                <a:hlinkClick r:id="rId5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В стр. 1</a:t>
            </a:r>
            <a:r>
              <a:rPr lang="ru-RU" sz="1400" dirty="0" smtClean="0">
                <a:solidFill>
                  <a:srgbClr val="FF0000"/>
                </a:solidFill>
                <a:latin typeface="Arial" charset="0"/>
              </a:rPr>
              <a:t> и </a:t>
            </a:r>
            <a:r>
              <a:rPr lang="ru-RU" sz="1400" dirty="0" smtClean="0">
                <a:solidFill>
                  <a:srgbClr val="FF0000"/>
                </a:solidFill>
                <a:latin typeface="Arial" charset="0"/>
                <a:hlinkClick r:id="rId6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3</a:t>
            </a:r>
            <a:r>
              <a:rPr lang="ru-RU" sz="1400" dirty="0" smtClean="0">
                <a:latin typeface="Arial" charset="0"/>
              </a:rPr>
              <a:t> указывают количество наименований и общий тираж изданных ЦМП (подразделением) в отчетном году методических материалов, независимо от способа тиражирования, а также от того, кем и когда эти материалы были разработаны;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400" dirty="0" smtClean="0">
                <a:latin typeface="Arial" charset="0"/>
              </a:rPr>
              <a:t>стр.1 ˃ стр.2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400" dirty="0" smtClean="0">
                <a:latin typeface="Arial" charset="0"/>
              </a:rPr>
              <a:t>стр. 3 = стр. 4+5+6+7+8;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400" dirty="0" smtClean="0">
                <a:latin typeface="Arial" charset="0"/>
              </a:rPr>
              <a:t>в </a:t>
            </a:r>
            <a:r>
              <a:rPr lang="ru-RU" sz="1400" dirty="0" smtClean="0">
                <a:latin typeface="Arial" charset="0"/>
                <a:hlinkClick r:id="rId7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стр. 9</a:t>
            </a:r>
            <a:r>
              <a:rPr lang="ru-RU" sz="1400" dirty="0" smtClean="0">
                <a:latin typeface="Arial" charset="0"/>
              </a:rPr>
              <a:t> учитываются те издания, учредителями или издателями которых выступают ЦМП;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400" dirty="0" smtClean="0">
                <a:solidFill>
                  <a:srgbClr val="FF0000"/>
                </a:solidFill>
                <a:latin typeface="Arial" charset="0"/>
              </a:rPr>
              <a:t>стр.11</a:t>
            </a:r>
            <a:r>
              <a:rPr lang="ru-RU" sz="1400" dirty="0" smtClean="0">
                <a:latin typeface="Arial" charset="0"/>
              </a:rPr>
              <a:t> = стр. 1+3+9+10</a:t>
            </a:r>
          </a:p>
          <a:p>
            <a:pPr algn="just" eaLnBrk="1" hangingPunct="1">
              <a:lnSpc>
                <a:spcPct val="80000"/>
              </a:lnSpc>
            </a:pPr>
            <a:endParaRPr lang="ru-RU" sz="1400" dirty="0" smtClean="0">
              <a:latin typeface="Arial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ru-RU" sz="1400" dirty="0">
                <a:latin typeface="Arial" charset="0"/>
              </a:rPr>
              <a:t>Дополнительно расшифровать </a:t>
            </a:r>
            <a:r>
              <a:rPr lang="ru-RU" sz="1400" dirty="0" smtClean="0">
                <a:solidFill>
                  <a:srgbClr val="FF0000"/>
                </a:solidFill>
                <a:latin typeface="Arial" charset="0"/>
              </a:rPr>
              <a:t>стр. </a:t>
            </a:r>
            <a:r>
              <a:rPr lang="ru-RU" sz="1400" dirty="0">
                <a:solidFill>
                  <a:srgbClr val="FF0000"/>
                </a:solidFill>
                <a:latin typeface="Arial" charset="0"/>
              </a:rPr>
              <a:t>10</a:t>
            </a:r>
            <a:r>
              <a:rPr lang="ru-RU" sz="1400" dirty="0">
                <a:latin typeface="Arial" charset="0"/>
              </a:rPr>
              <a:t> - прочие виды изданий.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400" dirty="0">
                <a:latin typeface="Arial" charset="0"/>
              </a:rPr>
              <a:t>Не подлежит учету такая печатная продукция, как афиши, абонементы, программы конференций, различные бланки и т.п.</a:t>
            </a:r>
            <a:endParaRPr lang="ru-RU" sz="1400" dirty="0" smtClean="0">
              <a:latin typeface="Arial" charset="0"/>
            </a:endParaRPr>
          </a:p>
          <a:p>
            <a:pPr algn="just" eaLnBrk="1" hangingPunct="1">
              <a:lnSpc>
                <a:spcPct val="80000"/>
              </a:lnSpc>
              <a:buFont typeface="Wingdings 3" pitchFamily="18" charset="2"/>
              <a:buNone/>
            </a:pPr>
            <a:endParaRPr lang="ru-RU" sz="1000" dirty="0" smtClean="0"/>
          </a:p>
        </p:txBody>
      </p:sp>
      <p:graphicFrame>
        <p:nvGraphicFramePr>
          <p:cNvPr id="170250" name="Group 2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782726"/>
              </p:ext>
            </p:extLst>
          </p:nvPr>
        </p:nvGraphicFramePr>
        <p:xfrm>
          <a:off x="250825" y="333375"/>
          <a:ext cx="5689328" cy="6002340"/>
        </p:xfrm>
        <a:graphic>
          <a:graphicData uri="http://schemas.openxmlformats.org/drawingml/2006/table">
            <a:tbl>
              <a:tblPr/>
              <a:tblGrid>
                <a:gridCol w="3358606"/>
                <a:gridCol w="530521"/>
                <a:gridCol w="1008112"/>
                <a:gridCol w="792089"/>
              </a:tblGrid>
              <a:tr h="71596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(3000)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 rowSpan="2"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Виды изданий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Количество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Тираж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стр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наименований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Материалы для медицинских работников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в т.ч. разработанных самостоятельно ЦМП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Пропагандистские материалы для населения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в т.ч. по профилактике вредных привычек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по профилактике неинфекционных заболеваний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по профилактике инфекционных заболеваний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по охране здоровья матери и ребенка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по здоровому образу жизни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Газеты и приложения к газетам, издаваемые с участием центра медицинской профилактики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Прочие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ИТОГО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3C34FC-ED5C-4B77-A12C-C17C8FF2D3C1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17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4E9BE21-F34D-4A03-BCC1-1FEAED5787D0}" type="slidenum">
              <a:rPr lang="ru-RU" sz="10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17</a:t>
            </a:fld>
            <a:endParaRPr lang="ru-RU" sz="1000">
              <a:latin typeface="+mn-lt"/>
            </a:endParaRPr>
          </a:p>
        </p:txBody>
      </p:sp>
      <p:sp>
        <p:nvSpPr>
          <p:cNvPr id="17203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ru-RU" sz="2400" dirty="0" smtClean="0">
                <a:effectLst/>
                <a:latin typeface="Arial" pitchFamily="34" charset="0"/>
                <a:cs typeface="Arial" pitchFamily="34" charset="0"/>
              </a:rPr>
              <a:t>4. РЕАЛИЗАЦИЯ ПРОГРАММ И ПРОЕКТОВ</a:t>
            </a:r>
            <a:r>
              <a:rPr lang="ru-RU" sz="2400" dirty="0" smtClean="0">
                <a:effectLst/>
              </a:rPr>
              <a:t/>
            </a:r>
            <a:br>
              <a:rPr lang="ru-RU" sz="2400" dirty="0" smtClean="0">
                <a:effectLst/>
              </a:rPr>
            </a:br>
            <a:endParaRPr lang="ru-RU" sz="2400" dirty="0" smtClean="0">
              <a:effectLst/>
            </a:endParaRPr>
          </a:p>
        </p:txBody>
      </p:sp>
      <p:sp>
        <p:nvSpPr>
          <p:cNvPr id="35843" name="Rectangle 4"/>
          <p:cNvSpPr>
            <a:spLocks noGrp="1"/>
          </p:cNvSpPr>
          <p:nvPr>
            <p:ph type="body" sz="half" idx="2"/>
          </p:nvPr>
        </p:nvSpPr>
        <p:spPr>
          <a:xfrm>
            <a:off x="5003800" y="1481138"/>
            <a:ext cx="4032250" cy="4525962"/>
          </a:xfrm>
        </p:spPr>
        <p:txBody>
          <a:bodyPr/>
          <a:lstStyle/>
          <a:p>
            <a:pPr algn="ctr" eaLnBrk="1" hangingPunct="1">
              <a:buFont typeface="Wingdings 3" pitchFamily="18" charset="2"/>
              <a:buNone/>
            </a:pPr>
            <a:r>
              <a:rPr lang="ru-RU" sz="1800" b="1" dirty="0" smtClean="0">
                <a:latin typeface="Arial" charset="0"/>
                <a:hlinkClick r:id="rId2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Таблица 4000</a:t>
            </a:r>
            <a:r>
              <a:rPr lang="ru-RU" sz="1800" b="1" dirty="0" smtClean="0">
                <a:latin typeface="Arial" charset="0"/>
              </a:rPr>
              <a:t> </a:t>
            </a:r>
          </a:p>
          <a:p>
            <a:pPr algn="ctr" eaLnBrk="1" hangingPunct="1">
              <a:buFont typeface="Wingdings 3" pitchFamily="18" charset="2"/>
              <a:buNone/>
            </a:pPr>
            <a:endParaRPr lang="ru-RU" sz="1800" b="1" dirty="0" smtClean="0">
              <a:latin typeface="Arial" charset="0"/>
            </a:endParaRPr>
          </a:p>
          <a:p>
            <a:pPr algn="just" eaLnBrk="1" hangingPunct="1"/>
            <a:r>
              <a:rPr lang="ru-RU" sz="1800" dirty="0" smtClean="0">
                <a:latin typeface="Arial" charset="0"/>
              </a:rPr>
              <a:t>указываются виды реализуемых профилактических программ и проектов;</a:t>
            </a:r>
          </a:p>
          <a:p>
            <a:pPr algn="just" eaLnBrk="1" hangingPunct="1"/>
            <a:r>
              <a:rPr lang="ru-RU" sz="1800" dirty="0" smtClean="0">
                <a:latin typeface="Arial" charset="0"/>
              </a:rPr>
              <a:t>в </a:t>
            </a:r>
            <a:r>
              <a:rPr lang="ru-RU" sz="1800" dirty="0" smtClean="0">
                <a:latin typeface="Arial" charset="0"/>
                <a:hlinkClick r:id="rId3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стр. 1</a:t>
            </a:r>
            <a:r>
              <a:rPr lang="ru-RU" sz="1800" dirty="0" smtClean="0">
                <a:latin typeface="Arial" charset="0"/>
              </a:rPr>
              <a:t> указывается количество профилактических программ, в реализации которых принимает участие ЦМП (подразделение медицинской профилактики на правах ЦМП), независимо от того кто являлся разработчиком программ.</a:t>
            </a:r>
          </a:p>
        </p:txBody>
      </p:sp>
      <p:graphicFrame>
        <p:nvGraphicFramePr>
          <p:cNvPr id="172150" name="Group 118"/>
          <p:cNvGraphicFramePr>
            <a:graphicFrameLocks noGrp="1"/>
          </p:cNvGraphicFramePr>
          <p:nvPr/>
        </p:nvGraphicFramePr>
        <p:xfrm>
          <a:off x="250825" y="1557338"/>
          <a:ext cx="4825231" cy="3215640"/>
        </p:xfrm>
        <a:graphic>
          <a:graphicData uri="http://schemas.openxmlformats.org/drawingml/2006/table">
            <a:tbl>
              <a:tblPr/>
              <a:tblGrid>
                <a:gridCol w="3168650"/>
                <a:gridCol w="864493"/>
                <a:gridCol w="792088"/>
              </a:tblGrid>
              <a:tr h="1714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(4000)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Наименование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 строки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Всего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Реализуемые профилактические программы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т.ч. федеральные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региональные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муниципальные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Реализуемые международные проекты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2228AF-F336-4421-B8F5-95AAC92E4703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17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0BD3200-55C3-42CF-BB14-65FE151E6B3A}" type="slidenum">
              <a:rPr lang="ru-RU" sz="10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18</a:t>
            </a:fld>
            <a:endParaRPr lang="ru-RU" sz="1000">
              <a:latin typeface="+mn-lt"/>
            </a:endParaRPr>
          </a:p>
        </p:txBody>
      </p:sp>
      <p:sp>
        <p:nvSpPr>
          <p:cNvPr id="161794" name="Rectangle 2"/>
          <p:cNvSpPr>
            <a:spLocks noGrp="1"/>
          </p:cNvSpPr>
          <p:nvPr>
            <p:ph type="title"/>
          </p:nvPr>
        </p:nvSpPr>
        <p:spPr bwMode="auto">
          <a:xfrm>
            <a:off x="395536" y="188640"/>
            <a:ext cx="8229600" cy="792088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ru-RU" sz="2000" dirty="0" smtClean="0">
                <a:solidFill>
                  <a:schemeClr val="tx1"/>
                </a:solidFill>
                <a:effectLst/>
              </a:rPr>
              <a:t>                </a:t>
            </a:r>
            <a:r>
              <a:rPr lang="ru-RU" sz="2400" dirty="0" smtClean="0">
                <a:effectLst/>
                <a:latin typeface="Arial" pitchFamily="34" charset="0"/>
                <a:cs typeface="Arial" pitchFamily="34" charset="0"/>
              </a:rPr>
              <a:t>5.</a:t>
            </a:r>
            <a:r>
              <a:rPr lang="ru-RU" sz="2000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effectLst/>
                <a:latin typeface="Arial" pitchFamily="34" charset="0"/>
                <a:cs typeface="Arial" pitchFamily="34" charset="0"/>
              </a:rPr>
              <a:t>МАССОВАЯ  РАБОТА</a:t>
            </a:r>
            <a:r>
              <a:rPr lang="ru-RU" sz="2000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000" dirty="0" smtClean="0">
                <a:solidFill>
                  <a:schemeClr val="tx1"/>
                </a:solidFill>
                <a:effectLst/>
              </a:rPr>
            </a:br>
            <a:endParaRPr lang="ru-RU" sz="1800" dirty="0" smtClean="0">
              <a:solidFill>
                <a:schemeClr val="tx1"/>
              </a:solidFill>
              <a:effectLst/>
            </a:endParaRPr>
          </a:p>
        </p:txBody>
      </p:sp>
      <p:sp>
        <p:nvSpPr>
          <p:cNvPr id="36867" name="Rectangle 4"/>
          <p:cNvSpPr>
            <a:spLocks noGrp="1"/>
          </p:cNvSpPr>
          <p:nvPr>
            <p:ph type="body" sz="half" idx="2"/>
          </p:nvPr>
        </p:nvSpPr>
        <p:spPr>
          <a:xfrm>
            <a:off x="6516688" y="1125538"/>
            <a:ext cx="2627312" cy="49657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sz="1000" dirty="0" smtClean="0"/>
          </a:p>
          <a:p>
            <a:pPr algn="ctr"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ru-RU" sz="1400" b="1" u="sng" dirty="0" smtClean="0">
                <a:solidFill>
                  <a:srgbClr val="C00000"/>
                </a:solidFill>
                <a:latin typeface="Arial" charset="0"/>
              </a:rPr>
              <a:t>Т</a:t>
            </a:r>
            <a:r>
              <a:rPr lang="ru-RU" sz="1400" b="1" u="sng" dirty="0" smtClean="0">
                <a:solidFill>
                  <a:srgbClr val="C00000"/>
                </a:solidFill>
                <a:latin typeface="Arial" charset="0"/>
                <a:hlinkClick r:id="rId3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аблица 5000</a:t>
            </a:r>
            <a:endParaRPr lang="ru-RU" sz="1400" b="1" u="sng" dirty="0" smtClean="0">
              <a:solidFill>
                <a:srgbClr val="C00000"/>
              </a:solidFill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ru-RU" sz="1400" b="1" u="sng" dirty="0" smtClean="0">
                <a:solidFill>
                  <a:srgbClr val="C00000"/>
                </a:solidFill>
                <a:latin typeface="Arial" charset="0"/>
              </a:rPr>
              <a:t>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ru-RU" sz="1400" dirty="0" smtClean="0">
                <a:latin typeface="Arial" charset="0"/>
              </a:rPr>
              <a:t>отражена работа, организованная, проведенная, выполненная непосредственно сотрудниками отчитывающегося ЦМП;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400" dirty="0" smtClean="0">
                <a:latin typeface="Arial" charset="0"/>
              </a:rPr>
              <a:t>В </a:t>
            </a:r>
            <a:r>
              <a:rPr lang="ru-RU" sz="1400" dirty="0" smtClean="0">
                <a:latin typeface="Arial" charset="0"/>
                <a:hlinkClick r:id="rId4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стр. 08</a:t>
            </a:r>
            <a:r>
              <a:rPr lang="ru-RU" sz="1400" dirty="0" smtClean="0">
                <a:latin typeface="Arial" charset="0"/>
              </a:rPr>
              <a:t> указывается дробью общее количество "телефонов доверия" (числитель) и общее число обращений по этим телефонам (знаменатель);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400" dirty="0" smtClean="0">
                <a:latin typeface="Arial" charset="0"/>
              </a:rPr>
              <a:t>При этом под "телефоном доверия" понимается акция по определенной тематике независимо от количества операторов на телефоне.</a:t>
            </a:r>
          </a:p>
        </p:txBody>
      </p:sp>
      <p:graphicFrame>
        <p:nvGraphicFramePr>
          <p:cNvPr id="161997" name="Group 205"/>
          <p:cNvGraphicFramePr>
            <a:graphicFrameLocks noGrp="1"/>
          </p:cNvGraphicFramePr>
          <p:nvPr>
            <p:ph type="body" sz="half" idx="1"/>
          </p:nvPr>
        </p:nvGraphicFramePr>
        <p:xfrm>
          <a:off x="323850" y="1341438"/>
          <a:ext cx="6059488" cy="4510469"/>
        </p:xfrm>
        <a:graphic>
          <a:graphicData uri="http://schemas.openxmlformats.org/drawingml/2006/table">
            <a:tbl>
              <a:tblPr/>
              <a:tblGrid>
                <a:gridCol w="3827463"/>
                <a:gridCol w="1079500"/>
                <a:gridCol w="1152525"/>
              </a:tblGrid>
              <a:tr h="719138"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Наименование мероприятий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 строки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Всего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Передачи по телевидению</a:t>
                      </a:r>
                    </a:p>
                  </a:txBody>
                  <a:tcPr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Радиопередачи</a:t>
                      </a:r>
                    </a:p>
                  </a:txBody>
                  <a:tcPr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Публикации в прессе</a:t>
                      </a:r>
                    </a:p>
                  </a:txBody>
                  <a:tcPr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Организовано: </a:t>
                      </a:r>
                    </a:p>
                    <a:p>
                      <a:pPr marL="109538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кино-видеодемонстраций</a:t>
                      </a:r>
                    </a:p>
                  </a:txBody>
                  <a:tcPr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109538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пресс-конференций и круглых столов</a:t>
                      </a:r>
                    </a:p>
                  </a:txBody>
                  <a:tcPr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109538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тематических вечеров и выставок</a:t>
                      </a:r>
                    </a:p>
                  </a:txBody>
                  <a:tcPr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109538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конкурсов и викторин</a:t>
                      </a:r>
                    </a:p>
                  </a:txBody>
                  <a:tcPr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Количество «телефонов доверия»</a:t>
                      </a:r>
                    </a:p>
                    <a:p>
                      <a:pPr marL="109538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 обращений по ним</a:t>
                      </a:r>
                    </a:p>
                  </a:txBody>
                  <a:tcPr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914" name="TextBox 5"/>
          <p:cNvSpPr txBox="1">
            <a:spLocks noChangeArrowheads="1"/>
          </p:cNvSpPr>
          <p:nvPr/>
        </p:nvSpPr>
        <p:spPr bwMode="auto">
          <a:xfrm>
            <a:off x="323850" y="1052513"/>
            <a:ext cx="1079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(5000)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81B500-C915-4EF9-AA07-572E098B7AC5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17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EF78B47-563C-4EC8-AAF5-00D146969130}" type="slidenum">
              <a:rPr lang="ru-RU" sz="10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19</a:t>
            </a:fld>
            <a:endParaRPr lang="ru-RU" sz="1000">
              <a:latin typeface="+mn-lt"/>
            </a:endParaRPr>
          </a:p>
        </p:txBody>
      </p:sp>
      <p:sp>
        <p:nvSpPr>
          <p:cNvPr id="173058" name="Rectangle 2"/>
          <p:cNvSpPr>
            <a:spLocks noGrp="1"/>
          </p:cNvSpPr>
          <p:nvPr>
            <p:ph type="title"/>
          </p:nvPr>
        </p:nvSpPr>
        <p:spPr bwMode="auto">
          <a:xfrm>
            <a:off x="467544" y="0"/>
            <a:ext cx="8229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ru-RU" sz="2000" dirty="0" smtClean="0">
                <a:effectLst/>
                <a:latin typeface="Arial" pitchFamily="34" charset="0"/>
                <a:cs typeface="Arial" pitchFamily="34" charset="0"/>
              </a:rPr>
              <a:t>6. КОНСУЛЬТАТИВНО – ОЗДОРОВИТЕЛЬНАЯ ДЕЯТЕЛЬНОСТЬ</a:t>
            </a:r>
          </a:p>
        </p:txBody>
      </p:sp>
      <p:sp>
        <p:nvSpPr>
          <p:cNvPr id="38915" name="Rectangle 4"/>
          <p:cNvSpPr>
            <a:spLocks noGrp="1"/>
          </p:cNvSpPr>
          <p:nvPr>
            <p:ph type="body" sz="half" idx="2"/>
          </p:nvPr>
        </p:nvSpPr>
        <p:spPr>
          <a:xfrm>
            <a:off x="4932363" y="1484313"/>
            <a:ext cx="4041775" cy="4525962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ru-RU" sz="1800" b="1" dirty="0" smtClean="0">
                <a:latin typeface="Arial" charset="0"/>
                <a:hlinkClick r:id="rId3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Таблица 6000</a:t>
            </a:r>
            <a:r>
              <a:rPr lang="ru-RU" sz="1800" b="1" dirty="0" smtClean="0">
                <a:latin typeface="Arial" charset="0"/>
              </a:rPr>
              <a:t> </a:t>
            </a:r>
          </a:p>
          <a:p>
            <a:pPr algn="ctr" eaLnBrk="1" hangingPunct="1">
              <a:lnSpc>
                <a:spcPct val="80000"/>
              </a:lnSpc>
              <a:buFont typeface="Wingdings 3" pitchFamily="18" charset="2"/>
              <a:buNone/>
            </a:pPr>
            <a:endParaRPr lang="ru-RU" sz="1800" b="1" dirty="0" smtClean="0">
              <a:latin typeface="Arial" charset="0"/>
            </a:endParaRPr>
          </a:p>
          <a:p>
            <a:pPr algn="just"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ru-RU" sz="1800" b="1" dirty="0" smtClean="0">
                <a:latin typeface="Arial" charset="0"/>
              </a:rPr>
              <a:t>    Показатели работы ЦЗ и/или ВФД, входящего в состав ЦМП в данную таблицу не вносить!</a:t>
            </a:r>
          </a:p>
          <a:p>
            <a:pPr algn="just" eaLnBrk="1" hangingPunct="1">
              <a:lnSpc>
                <a:spcPct val="80000"/>
              </a:lnSpc>
              <a:buFont typeface="Wingdings 3" pitchFamily="18" charset="2"/>
              <a:buNone/>
            </a:pPr>
            <a:endParaRPr lang="ru-RU" sz="1800" b="1" dirty="0" smtClean="0">
              <a:latin typeface="Arial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ru-RU" sz="1800" dirty="0" smtClean="0">
                <a:latin typeface="Arial" charset="0"/>
              </a:rPr>
              <a:t>показывается число лиц, обратившихся в ЦМП </a:t>
            </a:r>
            <a:r>
              <a:rPr lang="ru-RU" sz="1800" dirty="0" smtClean="0">
                <a:latin typeface="Arial" charset="0"/>
                <a:hlinkClick r:id="rId4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(стр. 1)</a:t>
            </a:r>
            <a:r>
              <a:rPr lang="ru-RU" sz="1800" dirty="0" smtClean="0">
                <a:latin typeface="Arial" charset="0"/>
              </a:rPr>
              <a:t> и число оказанных им услуг и консультаций </a:t>
            </a:r>
            <a:r>
              <a:rPr lang="ru-RU" sz="1800" dirty="0" smtClean="0">
                <a:latin typeface="Arial" charset="0"/>
                <a:hlinkClick r:id="rId5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(стр. 2),</a:t>
            </a:r>
            <a:r>
              <a:rPr lang="ru-RU" sz="1800" dirty="0" smtClean="0">
                <a:latin typeface="Arial" charset="0"/>
              </a:rPr>
              <a:t> оздоровительных услуг </a:t>
            </a:r>
            <a:r>
              <a:rPr lang="ru-RU" sz="1800" dirty="0" smtClean="0">
                <a:latin typeface="Arial" charset="0"/>
                <a:hlinkClick r:id="rId6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(стр. 3).</a:t>
            </a:r>
            <a:endParaRPr lang="ru-RU" sz="1800" dirty="0" smtClean="0">
              <a:latin typeface="Arial" charset="0"/>
            </a:endParaRPr>
          </a:p>
          <a:p>
            <a:pPr marL="109537" indent="0" eaLnBrk="1" hangingPunct="1">
              <a:lnSpc>
                <a:spcPct val="80000"/>
              </a:lnSpc>
              <a:buNone/>
            </a:pPr>
            <a:endParaRPr lang="ru-RU" sz="2600" dirty="0" smtClean="0"/>
          </a:p>
        </p:txBody>
      </p:sp>
      <p:graphicFrame>
        <p:nvGraphicFramePr>
          <p:cNvPr id="173174" name="Group 118"/>
          <p:cNvGraphicFramePr>
            <a:graphicFrameLocks noGrp="1"/>
          </p:cNvGraphicFramePr>
          <p:nvPr/>
        </p:nvGraphicFramePr>
        <p:xfrm>
          <a:off x="395288" y="1125538"/>
          <a:ext cx="4464050" cy="4053840"/>
        </p:xfrm>
        <a:graphic>
          <a:graphicData uri="http://schemas.openxmlformats.org/drawingml/2006/table">
            <a:tbl>
              <a:tblPr/>
              <a:tblGrid>
                <a:gridCol w="2905125"/>
                <a:gridCol w="849312"/>
                <a:gridCol w="709613"/>
              </a:tblGrid>
              <a:tr h="2095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(6000)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Наименование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 строки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Всего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Количество лиц, обратившихся в Центр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Дано консультаций по вопросам укрепления здоровья и профилактики заболеваний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Оказано оздоровительных услуг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Всего оказано консультативно-оздровительных услуг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(сумма строк 02 и 03)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т.ч. платных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1082F-EE70-4830-8984-749A6A00D044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6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5564926E-07EB-424F-A76B-3017A0145703}" type="slidenum">
              <a:rPr lang="ru-RU" sz="1000">
                <a:solidFill>
                  <a:srgbClr val="FFFFFF"/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ru-RU" sz="100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7410" name="Rectangle 3"/>
          <p:cNvSpPr>
            <a:spLocks noChangeArrowheads="1"/>
          </p:cNvSpPr>
          <p:nvPr/>
        </p:nvSpPr>
        <p:spPr bwMode="auto">
          <a:xfrm>
            <a:off x="395288" y="319088"/>
            <a:ext cx="8497887" cy="437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 dirty="0"/>
              <a:t>Центр медицинской профилактики </a:t>
            </a:r>
            <a:r>
              <a:rPr lang="ru-RU" sz="2000" b="1" dirty="0" smtClean="0"/>
              <a:t>создан </a:t>
            </a:r>
            <a:r>
              <a:rPr lang="ru-RU" sz="2000" b="1" dirty="0"/>
              <a:t>в качестве самостоятельной специализированной медицинской организации особого типа для </a:t>
            </a:r>
            <a:r>
              <a:rPr lang="ru-RU" sz="2000" b="1" dirty="0">
                <a:solidFill>
                  <a:schemeClr val="hlink"/>
                </a:solidFill>
              </a:rPr>
              <a:t>организации и проведения </a:t>
            </a:r>
            <a:r>
              <a:rPr lang="ru-RU" sz="2000" b="1" dirty="0"/>
              <a:t> работ по формированию у населения здорового образа жизни и профилактике неинфекционных заболеваний на межведомственной основе, а также для организации и координации оказания медицинской помощи взрослому населению в части коррекции основных факторов риска хронических неинфекционных заболеваний. </a:t>
            </a:r>
          </a:p>
          <a:p>
            <a:pPr algn="ctr"/>
            <a:endParaRPr lang="ru-RU" sz="2000" b="1" dirty="0"/>
          </a:p>
          <a:p>
            <a:pPr algn="ctr"/>
            <a:endParaRPr lang="ru-RU" sz="1800" b="1" dirty="0"/>
          </a:p>
          <a:p>
            <a:pPr algn="r"/>
            <a:r>
              <a:rPr lang="ru-RU" b="1" dirty="0">
                <a:solidFill>
                  <a:schemeClr val="hlink"/>
                </a:solidFill>
              </a:rPr>
              <a:t>Порядок организации и осуществления профилактики</a:t>
            </a:r>
          </a:p>
          <a:p>
            <a:pPr algn="r"/>
            <a:r>
              <a:rPr lang="ru-RU" b="1" dirty="0">
                <a:solidFill>
                  <a:schemeClr val="hlink"/>
                </a:solidFill>
              </a:rPr>
              <a:t> НИЗ и проведения мероприятий </a:t>
            </a:r>
          </a:p>
          <a:p>
            <a:pPr algn="r"/>
            <a:r>
              <a:rPr lang="ru-RU" b="1" dirty="0">
                <a:solidFill>
                  <a:schemeClr val="hlink"/>
                </a:solidFill>
              </a:rPr>
              <a:t>по формированию ЗОЖ у населения  в МО</a:t>
            </a:r>
            <a:endParaRPr lang="ru-RU" b="1" dirty="0"/>
          </a:p>
          <a:p>
            <a:pPr algn="ctr"/>
            <a:endParaRPr lang="ru-RU" sz="1800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A6B3D1-5618-492F-83C2-6ACD2E9216D0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17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2F0A974-7C8F-44BC-A977-D5B55BFEF631}" type="slidenum">
              <a:rPr lang="ru-RU" sz="10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20</a:t>
            </a:fld>
            <a:endParaRPr lang="ru-RU" sz="1000">
              <a:latin typeface="+mn-lt"/>
            </a:endParaRPr>
          </a:p>
        </p:txBody>
      </p:sp>
      <p:sp>
        <p:nvSpPr>
          <p:cNvPr id="191490" name="Rectangle 2"/>
          <p:cNvSpPr>
            <a:spLocks noGrp="1"/>
          </p:cNvSpPr>
          <p:nvPr>
            <p:ph type="title"/>
          </p:nvPr>
        </p:nvSpPr>
        <p:spPr bwMode="auto">
          <a:xfrm>
            <a:off x="467544" y="-171400"/>
            <a:ext cx="8229600" cy="9716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ru-RU" sz="2000" dirty="0" smtClean="0"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effectLst/>
                <a:latin typeface="Arial" pitchFamily="34" charset="0"/>
                <a:cs typeface="Arial" pitchFamily="34" charset="0"/>
              </a:rPr>
              <a:t>7. ИСТОЧНИКИ ФИНАНСИРОВАНИЯ</a:t>
            </a:r>
          </a:p>
        </p:txBody>
      </p:sp>
      <p:sp>
        <p:nvSpPr>
          <p:cNvPr id="40963" name="Rectangle 4"/>
          <p:cNvSpPr>
            <a:spLocks noGrp="1"/>
          </p:cNvSpPr>
          <p:nvPr>
            <p:ph type="body" sz="half" idx="2"/>
          </p:nvPr>
        </p:nvSpPr>
        <p:spPr>
          <a:xfrm>
            <a:off x="467544" y="4365103"/>
            <a:ext cx="8676457" cy="1583259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ru-RU" sz="1600" u="sng" dirty="0" smtClean="0">
                <a:solidFill>
                  <a:srgbClr val="FF0000"/>
                </a:solidFill>
                <a:latin typeface="Arial" charset="0"/>
              </a:rPr>
              <a:t>Таблица 7000</a:t>
            </a:r>
            <a:endParaRPr lang="ru-RU" sz="16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ru-RU" sz="1600" dirty="0" smtClean="0">
              <a:latin typeface="Arial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ru-RU" sz="1600" dirty="0" smtClean="0">
                <a:latin typeface="Arial" charset="0"/>
              </a:rPr>
              <a:t>Вносятся сведения о средствах, полученных только </a:t>
            </a:r>
            <a:r>
              <a:rPr lang="ru-RU" sz="1600" b="1" dirty="0" smtClean="0">
                <a:latin typeface="Arial" charset="0"/>
              </a:rPr>
              <a:t>на профилактическую работу! </a:t>
            </a:r>
            <a:r>
              <a:rPr lang="ru-RU" sz="1600" dirty="0" smtClean="0">
                <a:latin typeface="Arial" charset="0"/>
              </a:rPr>
              <a:t>(сведения о зарплате, ремонте и т.д. – не вносить);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1600" dirty="0" smtClean="0">
                <a:latin typeface="Arial" charset="0"/>
              </a:rPr>
              <a:t>В </a:t>
            </a:r>
            <a:r>
              <a:rPr lang="ru-RU" sz="1600" dirty="0" smtClean="0">
                <a:latin typeface="Arial" charset="0"/>
                <a:hlinkClick r:id="rId2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стр. 06</a:t>
            </a:r>
            <a:r>
              <a:rPr lang="ru-RU" sz="1600" dirty="0" smtClean="0">
                <a:latin typeface="Arial" charset="0"/>
              </a:rPr>
              <a:t> - "Всего" показывается сумма </a:t>
            </a:r>
            <a:r>
              <a:rPr lang="ru-RU" sz="1600" dirty="0" smtClean="0">
                <a:latin typeface="Arial" charset="0"/>
                <a:hlinkClick r:id="rId3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строк 01,</a:t>
            </a:r>
            <a:r>
              <a:rPr lang="ru-RU" sz="1600" dirty="0" smtClean="0">
                <a:latin typeface="Arial" charset="0"/>
              </a:rPr>
              <a:t> </a:t>
            </a:r>
            <a:r>
              <a:rPr lang="ru-RU" sz="1600" dirty="0" smtClean="0">
                <a:latin typeface="Arial" charset="0"/>
                <a:hlinkClick r:id="rId4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02,</a:t>
            </a:r>
            <a:r>
              <a:rPr lang="ru-RU" sz="1600" dirty="0" smtClean="0">
                <a:latin typeface="Arial" charset="0"/>
              </a:rPr>
              <a:t> </a:t>
            </a:r>
            <a:r>
              <a:rPr lang="ru-RU" sz="1600" dirty="0" smtClean="0">
                <a:latin typeface="Arial" charset="0"/>
                <a:hlinkClick r:id="rId5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03,</a:t>
            </a:r>
            <a:r>
              <a:rPr lang="ru-RU" sz="1600" dirty="0" smtClean="0">
                <a:latin typeface="Arial" charset="0"/>
              </a:rPr>
              <a:t> </a:t>
            </a:r>
            <a:r>
              <a:rPr lang="ru-RU" sz="1600" dirty="0" smtClean="0">
                <a:latin typeface="Arial" charset="0"/>
                <a:hlinkClick r:id="rId6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04,</a:t>
            </a:r>
            <a:r>
              <a:rPr lang="ru-RU" sz="1600" dirty="0" smtClean="0">
                <a:latin typeface="Arial" charset="0"/>
              </a:rPr>
              <a:t> </a:t>
            </a:r>
            <a:r>
              <a:rPr lang="ru-RU" sz="1600" dirty="0" smtClean="0">
                <a:latin typeface="Arial" charset="0"/>
                <a:hlinkClick r:id="rId7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05;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1600" dirty="0" smtClean="0">
                <a:latin typeface="Arial" charset="0"/>
                <a:hlinkClick r:id="rId7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Строку 05</a:t>
            </a:r>
            <a:r>
              <a:rPr lang="ru-RU" sz="1600" dirty="0" smtClean="0">
                <a:latin typeface="Arial" charset="0"/>
              </a:rPr>
              <a:t> - "Прочие" источники финансирования необходимо расшифровать.</a:t>
            </a: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endParaRPr lang="ru-RU" sz="1800" dirty="0" smtClean="0">
              <a:latin typeface="Arial" charset="0"/>
            </a:endParaRPr>
          </a:p>
        </p:txBody>
      </p:sp>
      <p:graphicFrame>
        <p:nvGraphicFramePr>
          <p:cNvPr id="27756" name="Group 108"/>
          <p:cNvGraphicFramePr>
            <a:graphicFrameLocks noGrp="1"/>
          </p:cNvGraphicFramePr>
          <p:nvPr>
            <p:ph type="body" sz="half" idx="1"/>
            <p:extLst>
              <p:ext uri="{D42A27DB-BD31-4B8C-83A1-F6EECF244321}">
                <p14:modId xmlns:p14="http://schemas.microsoft.com/office/powerpoint/2010/main" val="1997027549"/>
              </p:ext>
            </p:extLst>
          </p:nvPr>
        </p:nvGraphicFramePr>
        <p:xfrm>
          <a:off x="539552" y="116632"/>
          <a:ext cx="6552728" cy="4235770"/>
        </p:xfrm>
        <a:graphic>
          <a:graphicData uri="http://schemas.openxmlformats.org/drawingml/2006/table">
            <a:tbl>
              <a:tblPr/>
              <a:tblGrid>
                <a:gridCol w="1800200"/>
                <a:gridCol w="576064"/>
                <a:gridCol w="936104"/>
                <a:gridCol w="1152128"/>
                <a:gridCol w="116840"/>
                <a:gridCol w="557212"/>
                <a:gridCol w="334060"/>
                <a:gridCol w="515253"/>
                <a:gridCol w="564867"/>
              </a:tblGrid>
              <a:tr h="6334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(7000)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721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Наименование источников финансирования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Количество средств, полученных на профилактическую работу с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населением (тыс. руб.)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318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стр.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планировалось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фактически получено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 целевые программы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договорные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Органы управления здравоохранением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Фонды ОМС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Платные услуги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Спонсоры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Прочие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ВСЕГО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0506FC-D9E9-477B-8F7F-C2A0D6F2F6CA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6572847"/>
              </p:ext>
            </p:extLst>
          </p:nvPr>
        </p:nvGraphicFramePr>
        <p:xfrm>
          <a:off x="395536" y="476679"/>
          <a:ext cx="8424936" cy="603270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tx1"/>
                  </a:outerShdw>
                </a:effectLst>
                <a:tableStyleId>{5C22544A-7EE6-4342-B048-85BDC9FD1C3A}</a:tableStyleId>
              </a:tblPr>
              <a:tblGrid>
                <a:gridCol w="1224136"/>
                <a:gridCol w="1224136"/>
                <a:gridCol w="3870430"/>
                <a:gridCol w="2106234"/>
              </a:tblGrid>
              <a:tr h="26611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Номер таблицы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Номер условия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Содержание условия контроля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Примечание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3833">
                <a:tc rowSpan="4"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1200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Стр.13 = стр.1+3+11+12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 графам 3 - 8 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6116">
                <a:tc vMerge="1">
                  <a:txBody>
                    <a:bodyPr/>
                    <a:lstStyle/>
                    <a:p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51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Стр.1 ˃ стр.2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/>
                </a:tc>
              </a:tr>
              <a:tr h="266116">
                <a:tc vMerge="1">
                  <a:txBody>
                    <a:bodyPr/>
                    <a:lstStyle/>
                    <a:p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52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Стр.3 = стр.4+5+6+7+8+9+10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/>
                </a:tc>
              </a:tr>
              <a:tr h="266116">
                <a:tc vMerge="1">
                  <a:txBody>
                    <a:bodyPr/>
                    <a:lstStyle/>
                    <a:p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53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Гр.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5 ≥ гр. 6+7+8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 строке 1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6116">
                <a:tc rowSpan="2"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2001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54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Гр. 3 &lt; гр. 4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 строкам 1 - 6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6116">
                <a:tc vMerge="1"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55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Стр.1 = стр. 2+3+4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 графам 3, 4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611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itchFamily="34" charset="0"/>
                          <a:cs typeface="Arial" pitchFamily="34" charset="0"/>
                        </a:rPr>
                        <a:t>2020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itchFamily="34" charset="0"/>
                          <a:cs typeface="Arial" pitchFamily="34" charset="0"/>
                        </a:rPr>
                        <a:t>56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Стр.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гр.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1 + 2 = таб. 2001 стр.1 гр. 4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6116">
                <a:tc rowSpan="4"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2002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58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Стр.1 = стр.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2+3+4+5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 графе 3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6116">
                <a:tc vMerge="1"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59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Стр.6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≥ стр.7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6116">
                <a:tc vMerge="1"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60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Стр.8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≥ стр.9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6116">
                <a:tc vMerge="1"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61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Стр.10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≥ стр.11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6116">
                <a:tc rowSpan="2"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2003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62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Стр.1 ˃ стр.2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 графе 3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6116">
                <a:tc vMerge="1"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63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Стр.3 = стр.4+5+6+7+8+9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6116">
                <a:tc rowSpan="3"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3000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65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Стр.1 ˃ стр.2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 графам 3, 4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6116">
                <a:tc vMerge="1"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66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Стр.3 = стр.4+5+6+7+8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6116">
                <a:tc vMerge="1"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67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Стр.11 = стр.1 +3+9+10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611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4000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68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Стр.1 = стр. 2+3+4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 графе 3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6116">
                <a:tc rowSpan="2"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6000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69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Стр.4 = стр.2+3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 графе 3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6116">
                <a:tc vMerge="1"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Стр.4 ˃ стр.5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391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7000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70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Стр.6 = стр.1+2+3+4+5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 графе 3 - 6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490066"/>
          </a:xfrm>
        </p:spPr>
        <p:txBody>
          <a:bodyPr/>
          <a:lstStyle/>
          <a:p>
            <a:pPr algn="ctr">
              <a:defRPr/>
            </a:pP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Внутриформенный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контроль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Номер слайда 4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546E84CE-0786-404F-84C5-EC350E26057C}" type="slidenum">
              <a:rPr lang="ru-RU" sz="10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21</a:t>
            </a:fld>
            <a:endParaRPr lang="ru-RU" sz="1000">
              <a:latin typeface="+mn-lt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56373F-9286-40F2-980A-B51584F98670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17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99757C57-812B-4FB4-8CD1-D249D5683166}" type="slidenum">
              <a:rPr lang="ru-RU" sz="10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22</a:t>
            </a:fld>
            <a:endParaRPr lang="ru-RU" sz="1000">
              <a:latin typeface="+mn-lt"/>
            </a:endParaRPr>
          </a:p>
        </p:txBody>
      </p:sp>
      <p:sp>
        <p:nvSpPr>
          <p:cNvPr id="5939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ru-RU" sz="2400" dirty="0" smtClean="0">
                <a:effectLst/>
                <a:latin typeface="Arial" pitchFamily="34" charset="0"/>
                <a:cs typeface="Arial" pitchFamily="34" charset="0"/>
              </a:rPr>
              <a:t>Типичные ошибки при заполнении формы:</a:t>
            </a:r>
          </a:p>
        </p:txBody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>
          <a:xfrm>
            <a:off x="457200" y="2060575"/>
            <a:ext cx="8229600" cy="3946525"/>
          </a:xfrm>
        </p:spPr>
        <p:txBody>
          <a:bodyPr/>
          <a:lstStyle/>
          <a:p>
            <a:r>
              <a:rPr lang="ru-RU" sz="2000" b="1" smtClean="0">
                <a:latin typeface="Arial" charset="0"/>
              </a:rPr>
              <a:t>арифметические ошибки – в итоговых ячейках таблиц по столбцам и строкам;</a:t>
            </a:r>
          </a:p>
          <a:p>
            <a:r>
              <a:rPr lang="ru-RU" sz="2000" b="1" smtClean="0">
                <a:latin typeface="Arial" charset="0"/>
              </a:rPr>
              <a:t>незаполненные поля – в расшифровке строки «прочие»;</a:t>
            </a:r>
          </a:p>
          <a:p>
            <a:r>
              <a:rPr lang="ru-RU" sz="2000" b="1" smtClean="0">
                <a:latin typeface="Arial" charset="0"/>
              </a:rPr>
              <a:t>логические ошибки - при заполнении таблицы 2020;</a:t>
            </a:r>
          </a:p>
          <a:p>
            <a:r>
              <a:rPr lang="ru-RU" sz="2000" b="1" smtClean="0">
                <a:latin typeface="Arial" charset="0"/>
              </a:rPr>
              <a:t>несоблюдение условий контроля</a:t>
            </a:r>
          </a:p>
          <a:p>
            <a:endParaRPr lang="ru-RU" sz="2000" b="1" smtClean="0">
              <a:latin typeface="Arial" charset="0"/>
            </a:endParaRPr>
          </a:p>
          <a:p>
            <a:endParaRPr lang="ru-RU" sz="2000" smtClean="0">
              <a:latin typeface="Arial" charset="0"/>
            </a:endParaRPr>
          </a:p>
          <a:p>
            <a:endParaRPr lang="ru-RU" sz="2000" smtClean="0">
              <a:latin typeface="Arial" charset="0"/>
            </a:endParaRPr>
          </a:p>
          <a:p>
            <a:endParaRPr lang="ru-RU" sz="2000" smtClean="0">
              <a:latin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35B455-7107-400B-935A-43010D7C0BB0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17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AE40A5DA-5041-461F-867A-F362CDFC4770}" type="slidenum">
              <a:rPr lang="ru-RU" sz="10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23</a:t>
            </a:fld>
            <a:endParaRPr lang="ru-RU" sz="1000">
              <a:latin typeface="+mn-lt"/>
            </a:endParaRPr>
          </a:p>
        </p:txBody>
      </p:sp>
      <p:sp>
        <p:nvSpPr>
          <p:cNvPr id="44034" name="Rectangle 4"/>
          <p:cNvSpPr>
            <a:spLocks noChangeArrowheads="1"/>
          </p:cNvSpPr>
          <p:nvPr/>
        </p:nvSpPr>
        <p:spPr bwMode="auto">
          <a:xfrm>
            <a:off x="250825" y="-174625"/>
            <a:ext cx="8642350" cy="637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6700" indent="-266700" algn="ctr"/>
            <a:r>
              <a:rPr lang="ru-RU" sz="2400" b="1">
                <a:solidFill>
                  <a:schemeClr val="tx2"/>
                </a:solidFill>
              </a:rPr>
              <a:t>Общие замечания:</a:t>
            </a:r>
          </a:p>
          <a:p>
            <a:pPr marL="266700" indent="-266700" algn="ctr"/>
            <a:endParaRPr lang="ru-RU" sz="1200" b="1">
              <a:solidFill>
                <a:schemeClr val="tx2"/>
              </a:solidFill>
            </a:endParaRPr>
          </a:p>
          <a:p>
            <a:pPr marL="266700" indent="-266700" algn="just"/>
            <a:r>
              <a:rPr lang="ru-RU" sz="1800" b="1"/>
              <a:t>    </a:t>
            </a:r>
            <a:r>
              <a:rPr lang="ru-RU" sz="1800"/>
              <a:t>Во всех таблицах отчета все строки с наименованием "прочие» (</a:t>
            </a:r>
            <a:r>
              <a:rPr lang="ru-RU" sz="1800">
                <a:hlinkClick r:id="rId2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строка 08</a:t>
            </a:r>
            <a:r>
              <a:rPr lang="ru-RU" sz="1800"/>
              <a:t> раздела 1.1., </a:t>
            </a:r>
            <a:r>
              <a:rPr lang="ru-RU" sz="1800">
                <a:hlinkClick r:id="rId3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строки 10</a:t>
            </a:r>
            <a:r>
              <a:rPr lang="ru-RU" sz="1800"/>
              <a:t> и </a:t>
            </a:r>
            <a:r>
              <a:rPr lang="ru-RU" sz="1800">
                <a:hlinkClick r:id="rId4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12</a:t>
            </a:r>
            <a:r>
              <a:rPr lang="ru-RU" sz="1800"/>
              <a:t> раздела 1.2., </a:t>
            </a:r>
            <a:r>
              <a:rPr lang="ru-RU" sz="1800">
                <a:hlinkClick r:id="rId5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строка 05</a:t>
            </a:r>
            <a:r>
              <a:rPr lang="ru-RU" sz="1800"/>
              <a:t> раздела 2.2, </a:t>
            </a:r>
            <a:r>
              <a:rPr lang="ru-RU" sz="1800">
                <a:hlinkClick r:id="rId6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строка 11</a:t>
            </a:r>
            <a:r>
              <a:rPr lang="ru-RU" sz="1800"/>
              <a:t> раздела 2.3, </a:t>
            </a:r>
            <a:r>
              <a:rPr lang="ru-RU" sz="1800">
                <a:hlinkClick r:id="rId7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строка 10</a:t>
            </a:r>
            <a:r>
              <a:rPr lang="ru-RU" sz="1800"/>
              <a:t> раздела 3, </a:t>
            </a:r>
            <a:r>
              <a:rPr lang="ru-RU" sz="1800">
                <a:hlinkClick r:id="rId8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строка 05</a:t>
            </a:r>
            <a:r>
              <a:rPr lang="ru-RU" sz="1800"/>
              <a:t> раздела 7, а также </a:t>
            </a:r>
            <a:r>
              <a:rPr lang="ru-RU" sz="1800">
                <a:hlinkClick r:id="rId9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строка 01</a:t>
            </a:r>
            <a:r>
              <a:rPr lang="ru-RU" sz="1800"/>
              <a:t> раздела 1.3, </a:t>
            </a:r>
            <a:r>
              <a:rPr lang="ru-RU" sz="1800">
                <a:hlinkClick r:id="rId10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строка 06</a:t>
            </a:r>
            <a:r>
              <a:rPr lang="ru-RU" sz="1800"/>
              <a:t> раздела 2.1) необходимо расшифровать.</a:t>
            </a:r>
          </a:p>
          <a:p>
            <a:pPr marL="266700" indent="-266700" algn="just"/>
            <a:endParaRPr lang="ru-RU" sz="1800"/>
          </a:p>
          <a:p>
            <a:pPr marL="266700" indent="-266700" algn="just"/>
            <a:r>
              <a:rPr lang="ru-RU" sz="1800"/>
              <a:t>    </a:t>
            </a:r>
            <a:r>
              <a:rPr lang="ru-RU" sz="1800" b="1"/>
              <a:t>Перед предоставлением сформированного годового отчета в ЦНИИОИЗ следует: </a:t>
            </a:r>
          </a:p>
          <a:p>
            <a:pPr marL="266700" indent="-266700" algn="just"/>
            <a:endParaRPr lang="ru-RU" sz="1800"/>
          </a:p>
          <a:p>
            <a:pPr marL="266700" indent="-266700" algn="just">
              <a:buFontTx/>
              <a:buAutoNum type="arabicParenR"/>
            </a:pPr>
            <a:r>
              <a:rPr lang="ru-RU" sz="1800"/>
              <a:t>провести все виды   контролей, предусмотренные  программой «Медстат» (слайд 21);</a:t>
            </a:r>
          </a:p>
          <a:p>
            <a:pPr marL="266700" indent="-266700" algn="just"/>
            <a:endParaRPr lang="ru-RU" sz="1800"/>
          </a:p>
          <a:p>
            <a:pPr marL="266700" indent="-266700" algn="just"/>
            <a:r>
              <a:rPr lang="ru-RU" sz="1800"/>
              <a:t>2) сопоставить данные текущего отчета с данными за предыдущий год;</a:t>
            </a:r>
          </a:p>
          <a:p>
            <a:pPr marL="266700" indent="-266700" algn="just"/>
            <a:endParaRPr lang="ru-RU" sz="1800"/>
          </a:p>
          <a:p>
            <a:pPr marL="266700" indent="-266700" algn="just"/>
            <a:r>
              <a:rPr lang="ru-RU" sz="1800"/>
              <a:t>3) уточнить причины резких изменений (роста, снижения) отдельных показателей (цифр).</a:t>
            </a:r>
          </a:p>
          <a:p>
            <a:pPr marL="266700" indent="-266700" algn="just"/>
            <a:r>
              <a:rPr lang="ru-RU" sz="1800"/>
              <a:t>    </a:t>
            </a:r>
          </a:p>
          <a:p>
            <a:pPr marL="266700" indent="-266700" algn="just"/>
            <a:r>
              <a:rPr lang="ru-RU" sz="1800"/>
              <a:t>    </a:t>
            </a:r>
            <a:r>
              <a:rPr lang="ru-RU" sz="1800" b="1"/>
              <a:t>Заполнение пояснительной записки по прилагаемой форме является обязательным. Все  значительные расхождения  сведений отчетного периода с данными предыдущего года также следует пояснить в записке.</a:t>
            </a:r>
            <a:r>
              <a:rPr lang="ru-RU" sz="1800"/>
              <a:t>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35A35D-BD25-438A-8565-809C3A143EDA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018260"/>
          </a:xfrm>
        </p:spPr>
        <p:txBody>
          <a:bodyPr/>
          <a:lstStyle/>
          <a:p>
            <a:r>
              <a:rPr lang="ru-RU" dirty="0" smtClean="0"/>
              <a:t>Паспорт региона (таблица в формате </a:t>
            </a:r>
            <a:r>
              <a:rPr lang="en-US" dirty="0" smtClean="0"/>
              <a:t>EXCEL)</a:t>
            </a:r>
            <a:r>
              <a:rPr lang="ru-RU" dirty="0" smtClean="0"/>
              <a:t>;</a:t>
            </a:r>
          </a:p>
          <a:p>
            <a:pPr marL="109537" indent="0">
              <a:buNone/>
            </a:pPr>
            <a:endParaRPr lang="ru-RU" dirty="0" smtClean="0"/>
          </a:p>
          <a:p>
            <a:r>
              <a:rPr lang="ru-RU" dirty="0" smtClean="0"/>
              <a:t>Пояснительная записка по разработанной форме (содержит характеристику региона, сведения о деятельности ЦМП, не вошедшие в ф.70)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Дополнительно при сдаче отчета необходимо предоставить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1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Паспорт </a:t>
            </a:r>
            <a:r>
              <a:rPr lang="ru-RU" sz="2400" dirty="0" smtClean="0"/>
              <a:t>региона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ru-RU" sz="2400" dirty="0" smtClean="0"/>
              <a:t>(предоставляется в формате </a:t>
            </a:r>
            <a:r>
              <a:rPr lang="en-US" sz="2400" dirty="0" smtClean="0"/>
              <a:t>EXCEL)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25</a:t>
            </a:fld>
            <a:endParaRPr lang="ru-RU"/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113" y="1916832"/>
            <a:ext cx="9144000" cy="3631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21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0323779"/>
              </p:ext>
            </p:extLst>
          </p:nvPr>
        </p:nvGraphicFramePr>
        <p:xfrm>
          <a:off x="251514" y="764702"/>
          <a:ext cx="8762309" cy="5400604"/>
        </p:xfrm>
        <a:graphic>
          <a:graphicData uri="http://schemas.openxmlformats.org/drawingml/2006/table">
            <a:tbl>
              <a:tblPr/>
              <a:tblGrid>
                <a:gridCol w="1391605"/>
                <a:gridCol w="460669"/>
                <a:gridCol w="460669"/>
                <a:gridCol w="460669"/>
                <a:gridCol w="460669"/>
                <a:gridCol w="460669"/>
                <a:gridCol w="460669"/>
                <a:gridCol w="460669"/>
                <a:gridCol w="460669"/>
                <a:gridCol w="460669"/>
                <a:gridCol w="460669"/>
                <a:gridCol w="460669"/>
                <a:gridCol w="460669"/>
                <a:gridCol w="460669"/>
                <a:gridCol w="460669"/>
                <a:gridCol w="460669"/>
                <a:gridCol w="460669"/>
              </a:tblGrid>
              <a:tr h="194968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Муниципальные образования (районы, города)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gridSpan="2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Численность населения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1949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Медицинская профилактика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49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Центр медицинской профилактики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отделения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кабинеты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49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региональный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муниципальный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14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городское 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сельское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ЦМП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физических лиц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ЦМП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физических лиц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отделений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физ.лиц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кабинетов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физ.лиц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286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врачей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среднего мед. персонала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 немедицинским образованием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врачей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среднего мед. персонала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 немедицинским образованием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врачей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среднего мед. персонала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врачей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среднего медперсонала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968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968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968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968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445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ВСЕГО по субъекту: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167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том числе:             в городе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167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сельской местности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968"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160057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Исполнитель: </a:t>
                      </a:r>
                      <a:r>
                        <a:rPr lang="ru-RU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указать эл.почту и телефон для связи</a:t>
                      </a:r>
                      <a:endParaRPr lang="ru-RU" sz="7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625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1212850" y="2305844"/>
          <a:ext cx="6718300" cy="2876550"/>
        </p:xfrm>
        <a:graphic>
          <a:graphicData uri="http://schemas.openxmlformats.org/drawingml/2006/table">
            <a:tbl>
              <a:tblPr/>
              <a:tblGrid>
                <a:gridCol w="18415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Муниципальные образования (районы, города)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Численность населения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Центры здоровья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для взрослых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для детей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38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городское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сельское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ЦЗ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физических лиц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ЦЗ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физических лиц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57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врачей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среднего медперсонала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врачей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среднего медперсонала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ВСЕГО по субъекту: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том числе:             в городе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сельской местности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17750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4295844"/>
              </p:ext>
            </p:extLst>
          </p:nvPr>
        </p:nvGraphicFramePr>
        <p:xfrm>
          <a:off x="1691680" y="1916832"/>
          <a:ext cx="5901135" cy="3524946"/>
        </p:xfrm>
        <a:graphic>
          <a:graphicData uri="http://schemas.openxmlformats.org/drawingml/2006/table">
            <a:tbl>
              <a:tblPr/>
              <a:tblGrid>
                <a:gridCol w="2222505"/>
                <a:gridCol w="735726"/>
                <a:gridCol w="735726"/>
                <a:gridCol w="735726"/>
                <a:gridCol w="735726"/>
                <a:gridCol w="735726"/>
              </a:tblGrid>
              <a:tr h="26908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Муниципальные образования (районы, города)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287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Врачебно физкультурный диспансер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74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ВФД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физических лиц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отделений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кабинетов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61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врачей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среднего медперсонала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908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08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08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08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08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ВСЕГО по субъекту: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08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том числе:             в городе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08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сельской местности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80017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5851657"/>
              </p:ext>
            </p:extLst>
          </p:nvPr>
        </p:nvGraphicFramePr>
        <p:xfrm>
          <a:off x="380630" y="1052736"/>
          <a:ext cx="8511853" cy="4752527"/>
        </p:xfrm>
        <a:graphic>
          <a:graphicData uri="http://schemas.openxmlformats.org/drawingml/2006/table">
            <a:tbl>
              <a:tblPr/>
              <a:tblGrid>
                <a:gridCol w="631360"/>
                <a:gridCol w="374871"/>
                <a:gridCol w="350208"/>
                <a:gridCol w="256490"/>
                <a:gridCol w="532709"/>
                <a:gridCol w="389667"/>
                <a:gridCol w="532709"/>
                <a:gridCol w="401177"/>
                <a:gridCol w="526134"/>
                <a:gridCol w="401177"/>
                <a:gridCol w="527778"/>
                <a:gridCol w="407753"/>
                <a:gridCol w="269643"/>
                <a:gridCol w="407753"/>
                <a:gridCol w="506404"/>
                <a:gridCol w="291017"/>
                <a:gridCol w="506404"/>
                <a:gridCol w="212099"/>
                <a:gridCol w="493250"/>
                <a:gridCol w="493250"/>
              </a:tblGrid>
              <a:tr h="149190">
                <a:tc>
                  <a:txBody>
                    <a:bodyPr/>
                    <a:lstStyle/>
                    <a:p>
                      <a:pPr algn="ctr" fontAlgn="b"/>
                      <a:endParaRPr lang="ru-RU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350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Муниципальные образования (районы, города)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gridSpan="2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Численность населения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7"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ЦРБ, больницы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73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t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Медицинская профилактика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6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Центры здоровья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gridSpan="5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Врачебно физкультурный диспансер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4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отделения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кабинеты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47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для взрослых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для детей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47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городское 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сельское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отделений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физ.лиц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кабинетов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физ.лиц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ЦЗ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физических лиц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ЦЗ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физических лиц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ВФД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физических лиц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отделений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кабинетов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55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врачей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среднего мед. персонала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врачей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среднего медперсонала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врачей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среднего медперсонала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врачей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среднего медперсонала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врачей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среднего медперсонала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9190"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190"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190"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190"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013"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ВСЕГО по субъекту: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865"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том числе:             в городе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013"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сельской местности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190"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77362"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Исполнитель: </a:t>
                      </a:r>
                      <a:r>
                        <a:rPr lang="ru-RU" sz="6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указать эл.почту и телефон для связи</a:t>
                      </a:r>
                      <a:endParaRPr lang="ru-RU" sz="6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612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6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7C41B69-7B26-4EF8-99F1-82990C086CE6}" type="slidenum">
              <a:rPr lang="ru-RU" sz="1000">
                <a:solidFill>
                  <a:srgbClr val="FFFFFF"/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ru-RU" sz="100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8434" name="Rectangle 4"/>
          <p:cNvSpPr>
            <a:spLocks noChangeArrowheads="1"/>
          </p:cNvSpPr>
          <p:nvPr/>
        </p:nvSpPr>
        <p:spPr bwMode="auto">
          <a:xfrm>
            <a:off x="468313" y="73612"/>
            <a:ext cx="8280151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1800" dirty="0"/>
              <a:t>В настоящее время действующими нормативными документами, регламентирующими деятельность ЦМП являются:</a:t>
            </a:r>
          </a:p>
          <a:p>
            <a:endParaRPr lang="ru-RU" sz="1800" dirty="0" smtClean="0"/>
          </a:p>
          <a:p>
            <a:pPr algn="just"/>
            <a:r>
              <a:rPr lang="ru-RU" sz="1800" dirty="0" smtClean="0"/>
              <a:t>приказ </a:t>
            </a:r>
            <a:r>
              <a:rPr lang="ru-RU" sz="1800" dirty="0"/>
              <a:t>Минздрава РФ от 23.09.2003г. №455</a:t>
            </a:r>
            <a:br>
              <a:rPr lang="ru-RU" sz="1800" dirty="0"/>
            </a:br>
            <a:r>
              <a:rPr lang="ru-RU" sz="1800" dirty="0"/>
              <a:t>«О совершенствовании деятельности органов и учреждений здравоохранения по профилактике заболеваний в Российской Федерации</a:t>
            </a:r>
            <a:r>
              <a:rPr lang="ru-RU" sz="1800" dirty="0" smtClean="0"/>
              <a:t>»;</a:t>
            </a:r>
          </a:p>
          <a:p>
            <a:pPr algn="just"/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>«</a:t>
            </a:r>
            <a:r>
              <a:rPr lang="ru-RU" sz="1800" dirty="0"/>
              <a:t>Порядок организации и осуществления профилактики неинфекционных заболеваний и проведения мероприятий по формированию здорового образа жизни в медицинских организациях», утвержденный приказом МЗ РФ от 30.09.2015г. №683н</a:t>
            </a:r>
          </a:p>
          <a:p>
            <a:pPr algn="ctr"/>
            <a:endParaRPr lang="ru-RU" sz="2000" dirty="0"/>
          </a:p>
          <a:p>
            <a:pPr algn="ctr"/>
            <a:r>
              <a:rPr lang="ru-RU" sz="2000" dirty="0"/>
              <a:t>Отчет за 2018 год  представляется ЦМП по форме государственной статистической отчетности</a:t>
            </a:r>
          </a:p>
          <a:p>
            <a:pPr algn="ctr"/>
            <a:r>
              <a:rPr lang="ru-RU" sz="2000" b="1" dirty="0"/>
              <a:t>№ 70 – «Сведения о деятельности центра медицинской профилактики» (Приложение №3 к приказу №</a:t>
            </a:r>
            <a:r>
              <a:rPr lang="ru-RU" sz="2000" b="1" dirty="0" smtClean="0"/>
              <a:t>455</a:t>
            </a:r>
            <a:r>
              <a:rPr lang="ru-RU" sz="2000" dirty="0" smtClean="0"/>
              <a:t>)</a:t>
            </a:r>
            <a:endParaRPr lang="ru-RU" sz="2000" dirty="0"/>
          </a:p>
          <a:p>
            <a:pPr algn="ctr"/>
            <a:endParaRPr lang="ru-RU" sz="20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759834-86F8-466E-ACF4-45BC9C093840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1301750" y="1696244"/>
          <a:ext cx="6540500" cy="4095750"/>
        </p:xfrm>
        <a:graphic>
          <a:graphicData uri="http://schemas.openxmlformats.org/drawingml/2006/table">
            <a:tbl>
              <a:tblPr/>
              <a:tblGrid>
                <a:gridCol w="1127774"/>
                <a:gridCol w="669616"/>
                <a:gridCol w="625562"/>
                <a:gridCol w="552139"/>
                <a:gridCol w="951559"/>
                <a:gridCol w="696048"/>
                <a:gridCol w="951559"/>
                <a:gridCol w="481653"/>
                <a:gridCol w="484590"/>
              </a:tblGrid>
              <a:tr h="161925"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Муниципальные образования (районы, города)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Численность населения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Медицинская профилактика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отделения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кабинеты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1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городское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сельское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отделений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физ.лиц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кабинетов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физ.лиц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430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врачей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среднего мед. персонала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врачей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среднего медперсонала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ВСЕГО по субъекту: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том числе:             в городе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сельской местности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39911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1593850" y="1600994"/>
          <a:ext cx="5956300" cy="4286250"/>
        </p:xfrm>
        <a:graphic>
          <a:graphicData uri="http://schemas.openxmlformats.org/drawingml/2006/table">
            <a:tbl>
              <a:tblPr/>
              <a:tblGrid>
                <a:gridCol w="1217902"/>
                <a:gridCol w="773875"/>
                <a:gridCol w="1018090"/>
                <a:gridCol w="849994"/>
                <a:gridCol w="520145"/>
                <a:gridCol w="786561"/>
                <a:gridCol w="789733"/>
              </a:tblGrid>
              <a:tr h="161925"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Муниципальные образования (районы, города)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Центры здоровья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1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для взрослых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для детей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1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ЦЗ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физических лиц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ЦЗ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физических лиц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430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врачей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среднего медперсонала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врачей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среднего медперсонала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ВСЕГО по субъекту: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том числе:             в городе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сельской местности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68003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2139950" y="1791494"/>
          <a:ext cx="4864099" cy="3905250"/>
        </p:xfrm>
        <a:graphic>
          <a:graphicData uri="http://schemas.openxmlformats.org/drawingml/2006/table">
            <a:tbl>
              <a:tblPr/>
              <a:tblGrid>
                <a:gridCol w="1143793"/>
                <a:gridCol w="527217"/>
                <a:gridCol w="917418"/>
                <a:gridCol w="488495"/>
                <a:gridCol w="893588"/>
                <a:gridCol w="893588"/>
              </a:tblGrid>
              <a:tr h="161925"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Муниципальные образования (районы, города)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Врачебно физкультурный диспансер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1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ВФД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физических лиц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отделений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кабинетов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30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врачей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среднего медперсонала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ВСЕГО по субъекту: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том числе:             в городе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сельской местности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8437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4039094"/>
              </p:ext>
            </p:extLst>
          </p:nvPr>
        </p:nvGraphicFramePr>
        <p:xfrm>
          <a:off x="2555776" y="1916833"/>
          <a:ext cx="4608512" cy="3960438"/>
        </p:xfrm>
        <a:graphic>
          <a:graphicData uri="http://schemas.openxmlformats.org/drawingml/2006/table">
            <a:tbl>
              <a:tblPr/>
              <a:tblGrid>
                <a:gridCol w="1982432"/>
                <a:gridCol w="2626080"/>
              </a:tblGrid>
              <a:tr h="221472"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555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Примечания                    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7213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указать</a:t>
                      </a:r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ЦМП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самостоятельный/объединен с (ЦЗ, ВФД), является ли юридическим лицом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указать </a:t>
                      </a:r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ВФД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самостоятельный/объединен с (ЦЗ, ЦМП), является ли юридическим лицом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47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147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47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47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47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597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294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760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 algn="ctr">
              <a:spcAft>
                <a:spcPts val="0"/>
              </a:spcAft>
              <a:buNone/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ПОЯСНИТЕЛЬНАЯ ЗАПИСКА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537" indent="0" algn="ctr">
              <a:spcAft>
                <a:spcPts val="0"/>
              </a:spcAft>
              <a:buNone/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ф.70 «Сведения о деятельности центра медицинской профилактики»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подготовке пояснительной записки необходимо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дать общую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характеристику региона (площадь территории, численность проживающего населения, в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т.ч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сельского, по полу и возрасту – дети (0-15 лет), подростки (15-17 лет),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лица трудоспособного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возраста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старше);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Пояснительная записка </a:t>
            </a:r>
            <a:br>
              <a:rPr lang="ru-RU" sz="2400" dirty="0" smtClean="0"/>
            </a:br>
            <a:r>
              <a:rPr lang="ru-RU" sz="2400" dirty="0" smtClean="0"/>
              <a:t>(по аналогии с предыдущими отчетами)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62475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053776"/>
            <a:ext cx="8190257" cy="5354962"/>
          </a:xfrm>
          <a:prstGeom prst="rect">
            <a:avLst/>
          </a:prstGeo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037685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8871" y="476672"/>
            <a:ext cx="7888242" cy="5353454"/>
          </a:xfrm>
          <a:prstGeom prst="rect">
            <a:avLst/>
          </a:prstGeo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483533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2984854"/>
              </p:ext>
            </p:extLst>
          </p:nvPr>
        </p:nvGraphicFramePr>
        <p:xfrm>
          <a:off x="1115616" y="2132855"/>
          <a:ext cx="7200800" cy="4017444"/>
        </p:xfrm>
        <a:graphic>
          <a:graphicData uri="http://schemas.openxmlformats.org/drawingml/2006/table">
            <a:tbl>
              <a:tblPr firstRow="1" firstCol="1" bandRow="1"/>
              <a:tblGrid>
                <a:gridCol w="3493941"/>
                <a:gridCol w="1386593"/>
                <a:gridCol w="1172923"/>
                <a:gridCol w="1147343"/>
              </a:tblGrid>
              <a:tr h="30112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Код аналитики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Субсидия на Госзадание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11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 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 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2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Оплата труда и начисление на выплаты по оплате труда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1210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2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заработная плата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1211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1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Работы, услуги по содержанию имущества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1225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2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Услуги в области информационных технологий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1226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1227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2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Иные расходы, связанные с увеличением стоимости материальных запасов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1340,3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37</a:t>
            </a:fld>
            <a:endParaRPr lang="ru-RU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716016" y="1032411"/>
            <a:ext cx="3931097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Таблица 2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Источники финансирования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35930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38</a:t>
            </a:fld>
            <a:endParaRPr lang="ru-RU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835696" y="32048"/>
            <a:ext cx="547899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Таблица 3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Деятельность центра медицинской профилактики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(таблица заполняется в описательном виде)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05781"/>
              </p:ext>
            </p:extLst>
          </p:nvPr>
        </p:nvGraphicFramePr>
        <p:xfrm>
          <a:off x="1475656" y="955371"/>
          <a:ext cx="6768752" cy="58184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0665"/>
                <a:gridCol w="6308087"/>
              </a:tblGrid>
              <a:tr h="3324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№ п/п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Наименование мероприятия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</a:tr>
              <a:tr h="4987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I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Усиление роли регионального центра как организационно-методического центра в вопросах организации и координации профилактической работы медицинских и немедицинских учреждений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</a:tr>
              <a:tr h="4987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Рассмотрение на аппаратном совещании у руководителя регионального органа управления здравоохранением вопросов по профилактике неинфекционных заболеваний и формированию здорового образа жизни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</a:tr>
              <a:tr h="1662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1.1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указать обсуждаемые вопросы и количество в течение года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</a:tr>
              <a:tr h="3324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Проведение совещаний, семинаров, научно-практических конференций (указать число и тематику)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</a:tr>
              <a:tr h="1662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2.1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совещаний: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</a:tr>
              <a:tr h="1662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2.2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семинаров: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</a:tr>
              <a:tr h="1662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2.3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научно-практических конференций: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</a:tr>
              <a:tr h="1662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Разработка распорядительных и методических материалов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</a:tr>
              <a:tr h="1662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3.1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указать основные направления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</a:tr>
              <a:tr h="3324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Проверка деятельности и оказание практической помощи медицинским учреждениям по вопросам профилактики ХНИЗ и формирования ЗОЖ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</a:tr>
              <a:tr h="1662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4.1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указать конкретные учреждения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</a:tr>
              <a:tr h="3324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5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Организация и проведение массовых профилактических мероприятий (указать число и тематику)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</a:tr>
              <a:tr h="1662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5.1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акции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</a:tr>
              <a:tr h="1662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5.2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всемирные дни здоровья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</a:tr>
              <a:tr h="1662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5.3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другое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</a:tr>
              <a:tr h="1662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6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Повышение квалификации специалистов ЦМП (указать число обученных)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</a:tr>
              <a:tr h="1662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6.1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прошли обучение в ВУЗе (указать в каком)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</a:tr>
              <a:tr h="1662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6.2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прошли обучение в СУЗе (указать в каком)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</a:tr>
              <a:tr h="1662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6.3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прошли обучение в ГНИЦ профилактической медицины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</a:tr>
              <a:tr h="4987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7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Медико-социологические исследования и ведение мониторинга факторов риска ХНИЗ. Анкетирование по соблюдению ЗОЖ и другие медико-социологические опросы среди населения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</a:tr>
              <a:tr h="1662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7.1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указать тематику и контингенты опрашиваемого населения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</a:tr>
              <a:tr h="1662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8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Материально-техническое и программное обеспечение ЦМП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</a:tr>
              <a:tr h="3324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8.1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указать достаточное или недостаточное, дать рекомендации по оборудованию и технике для приобретения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890917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3636097"/>
              </p:ext>
            </p:extLst>
          </p:nvPr>
        </p:nvGraphicFramePr>
        <p:xfrm>
          <a:off x="1259632" y="692696"/>
          <a:ext cx="6912768" cy="53560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4324"/>
                <a:gridCol w="6308444"/>
              </a:tblGrid>
              <a:tr h="5100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II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Уровень гигиенических и медицинских знаний у населения. Активизация работы по пропаганде ЗОЖ.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5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Редакционно-издательская деятельность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5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9.1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достаточная или нет (указать причину)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5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9.2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наличие типографии в составе ЦМП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5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9.3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финансирование тиражирования (бюджет, централизованное, ОМС)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5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Взаимодействие со СМИ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00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10.1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предоставление информации СМИ платное или бесплатное, если платное – указать потраченную сумму (для ТВ и радио отдельно)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00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Использование средств социальной рекламы для пропаганды ЗОЖ (указать количество)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5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11.1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видеоролики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5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11.2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плакаты, баннеры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5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11.3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футболки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5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11.4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другое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752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Подготовка наглядных средств (стенды, уголки здоровья, информационные бюллетени и др.) для медицинских и немедицинских организаций, отделений и кабинетов медицинской профилактики для информирования населения по профилактике ХНИЗ и формированию ЗОЖ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5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12.1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указать количество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39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8714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6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F58D5BA5-847F-4A21-BDC9-8D6B21F79D3A}" type="slidenum">
              <a:rPr lang="ru-RU" sz="1000">
                <a:solidFill>
                  <a:srgbClr val="FFFFFF"/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ru-RU" sz="100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9458" name="Rectangle 5"/>
          <p:cNvSpPr>
            <a:spLocks noChangeArrowheads="1"/>
          </p:cNvSpPr>
          <p:nvPr/>
        </p:nvSpPr>
        <p:spPr bwMode="auto">
          <a:xfrm>
            <a:off x="468313" y="1196975"/>
            <a:ext cx="8135937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800"/>
              <a:t>Приказом  Минздрава РФ от 31.12.2003г. №650</a:t>
            </a:r>
            <a:br>
              <a:rPr lang="ru-RU" sz="1800"/>
            </a:br>
            <a:r>
              <a:rPr lang="ru-RU" sz="1800"/>
              <a:t>"Об утверждении инструкций по заполнению отчетной и учетной документации центра, отделения (кабинета) медицинской профилактики» была введена в действие</a:t>
            </a:r>
          </a:p>
          <a:p>
            <a:pPr algn="ctr"/>
            <a:r>
              <a:rPr lang="ru-RU" sz="1800"/>
              <a:t>                                                                                       </a:t>
            </a:r>
          </a:p>
          <a:p>
            <a:pPr algn="ctr"/>
            <a:r>
              <a:rPr lang="ru-RU" sz="1800" b="1"/>
              <a:t>ИНСТРУКЦИЯ</a:t>
            </a:r>
            <a:endParaRPr lang="ru-RU" sz="1800"/>
          </a:p>
          <a:p>
            <a:pPr algn="ctr"/>
            <a:r>
              <a:rPr lang="ru-RU" sz="1800" b="1"/>
              <a:t>ПО ЗАПОЛНЕНИЮ ОТЧЕТНОЙ ФОРМЫ N 70 "СВЕДЕНИЯ</a:t>
            </a:r>
            <a:endParaRPr lang="ru-RU" sz="1800"/>
          </a:p>
          <a:p>
            <a:pPr algn="ctr"/>
            <a:r>
              <a:rPr lang="ru-RU" sz="1800" b="1"/>
              <a:t>О ДЕЯТЕЛЬНОСТИ ЦЕНТРОВ МЕДИЦИНСКОЙ ПРОФИЛАКТИКИ"</a:t>
            </a:r>
            <a:endParaRPr lang="ru-RU" sz="1800"/>
          </a:p>
          <a:p>
            <a:pPr algn="r"/>
            <a:r>
              <a:rPr lang="ru-RU" sz="1800"/>
              <a:t>(Приложение №1 к приказу)</a:t>
            </a:r>
          </a:p>
          <a:p>
            <a:pPr algn="ctr"/>
            <a:endParaRPr lang="ru-RU" sz="180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11A5EE-30D3-4A93-9562-944E9B18ECF0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1756305"/>
              </p:ext>
            </p:extLst>
          </p:nvPr>
        </p:nvGraphicFramePr>
        <p:xfrm>
          <a:off x="1331640" y="476672"/>
          <a:ext cx="6624736" cy="58326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2723"/>
                <a:gridCol w="6062013"/>
              </a:tblGrid>
              <a:tr h="8748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III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Система обучения в ЦЗ, школах здоровья для пациентов и лиц, прошедших диспансеризацию; медицинских работников и немедицинских специалистов методике профилактической работы.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748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Организация обучения специалистов медицинских и немедицинских учреждений методике профилактической работы (указать основную тематику и количество часов)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1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13.1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лекции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1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13.2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однодневные семинары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1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13.3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школы по обучению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1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13.4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другое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748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Организация обучения студентов ВУЗов и СУЗов и населения основам ЗОЖ (указать количество, направление, контингенты населения)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1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14.1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лекции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1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14.2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беседы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1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14.3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другое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1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14.4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подготовка волонтеров в области пропаганды ЗОЖ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832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Совершенствование обучения пациентов в школах здоровья ХНИЗ (подготовка материалов для лиц, проводящих работу с пациентами)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1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15.1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указать наименования и количество подготовленных материалов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85982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5635208"/>
              </p:ext>
            </p:extLst>
          </p:nvPr>
        </p:nvGraphicFramePr>
        <p:xfrm>
          <a:off x="1115616" y="1268760"/>
          <a:ext cx="6927478" cy="43075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5611"/>
                <a:gridCol w="6321867"/>
              </a:tblGrid>
              <a:tr h="9940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IV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Реализация профилактических мероприятий, целевых Программ в сфере здравоохранения и социального развития (на региональном и муниципальном уровнях).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627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Участие в разработке региональной профилактической Программы (и подпрограмм) в сфере здравоохранения и социального развития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3254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16.1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предоставить подпрограмму, утвержденную губернатором «Профилактика заболеваний и формирование здорового образа жизни» (как приложение) из Программы региона «Развитие здравоохранения»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13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Участие в реализации профилактических Программ и подпрограмм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13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17.1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указать основные направления деятельности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627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Информационное сопровождение реализации профилактических Программ на уровне региона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41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48584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372070"/>
              </p:ext>
            </p:extLst>
          </p:nvPr>
        </p:nvGraphicFramePr>
        <p:xfrm>
          <a:off x="1475656" y="908720"/>
          <a:ext cx="6711454" cy="45025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6726"/>
                <a:gridCol w="6124728"/>
              </a:tblGrid>
              <a:tr h="12507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V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Межсекторальное</a:t>
                      </a:r>
                      <a:r>
                        <a:rPr lang="ru-RU" sz="1200" dirty="0">
                          <a:effectLst/>
                        </a:rPr>
                        <a:t> сотрудничество, межведомственное взаимодействие при решении вопросов формирования ЗОЖ и профилактики ХНИЗ. Совместная работа с образовательными учреждениями по гигиеническому воспитанию детей и подростков и формированию у них ЗОЖ.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504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Наличие в регионе межведомственного координационного Совета (может иметь другое название) по профилактике ХНИЗ и формированию ЗОЖ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02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19.1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представить документ об утверждении губернатором (при наличии Совета) – как приложение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504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Составление совместных с другими ведомствами планов по профилактике ХНИЗ и формированию ЗОЖ (указать с какими ведомствами и секторами проводится работа)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02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Проведение совместных массовых мероприятий (указать тематику и количество)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02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Взаимодействие с общественными организациями (указать с какими)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01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Другие мероприятия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42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824326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5576" y="586658"/>
            <a:ext cx="7727376" cy="5256472"/>
          </a:xfrm>
          <a:prstGeom prst="rect">
            <a:avLst/>
          </a:prstGeo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43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735973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17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3B58E2B2-C041-4C0E-8219-1F5AF5368467}" type="slidenum">
              <a:rPr lang="ru-RU" sz="10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44</a:t>
            </a:fld>
            <a:endParaRPr lang="ru-RU" sz="1000">
              <a:latin typeface="+mn-lt"/>
            </a:endParaRPr>
          </a:p>
        </p:txBody>
      </p:sp>
      <p:sp>
        <p:nvSpPr>
          <p:cNvPr id="45058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 3" pitchFamily="18" charset="2"/>
              <a:buNone/>
            </a:pPr>
            <a:r>
              <a:rPr lang="ru-RU" sz="4000" b="1" dirty="0" smtClean="0">
                <a:solidFill>
                  <a:srgbClr val="45472B"/>
                </a:solidFill>
                <a:latin typeface="Calibri" pitchFamily="34" charset="0"/>
                <a:cs typeface="Arial" charset="0"/>
              </a:rPr>
              <a:t>СПАСИБО ЗА ВНИМАНИЕ!</a:t>
            </a:r>
          </a:p>
          <a:p>
            <a:pPr algn="ctr" eaLnBrk="1" hangingPunct="1">
              <a:buFont typeface="Wingdings 3" pitchFamily="18" charset="2"/>
              <a:buNone/>
            </a:pPr>
            <a:endParaRPr lang="en-US" sz="2400" b="1" dirty="0" smtClean="0">
              <a:solidFill>
                <a:srgbClr val="45472B"/>
              </a:solidFill>
              <a:latin typeface="Calibri" pitchFamily="34" charset="0"/>
              <a:cs typeface="Arial" charset="0"/>
            </a:endParaRPr>
          </a:p>
          <a:p>
            <a:pPr algn="ctr" eaLnBrk="1" hangingPunct="1">
              <a:buFont typeface="Wingdings 3" pitchFamily="18" charset="2"/>
              <a:buNone/>
            </a:pPr>
            <a:r>
              <a:rPr lang="en-US" sz="3200" b="1" dirty="0" smtClean="0">
                <a:solidFill>
                  <a:srgbClr val="45472B"/>
                </a:solidFill>
                <a:latin typeface="Calibri" pitchFamily="34" charset="0"/>
                <a:cs typeface="Arial" charset="0"/>
              </a:rPr>
              <a:t>E-mail: </a:t>
            </a:r>
            <a:r>
              <a:rPr lang="en-US" sz="3200" b="1" dirty="0" smtClean="0">
                <a:solidFill>
                  <a:srgbClr val="45472B"/>
                </a:solidFill>
                <a:latin typeface="Calibri" pitchFamily="34" charset="0"/>
                <a:cs typeface="Arial" charset="0"/>
                <a:hlinkClick r:id="rId2"/>
              </a:rPr>
              <a:t>savchenko@mednet.ru</a:t>
            </a:r>
            <a:endParaRPr lang="en-US" sz="3200" b="1" dirty="0" smtClean="0">
              <a:solidFill>
                <a:srgbClr val="45472B"/>
              </a:solidFill>
              <a:latin typeface="Calibri" pitchFamily="34" charset="0"/>
              <a:cs typeface="Arial" charset="0"/>
            </a:endParaRPr>
          </a:p>
          <a:p>
            <a:pPr algn="ctr" eaLnBrk="1" hangingPunct="1">
              <a:buNone/>
            </a:pPr>
            <a:r>
              <a:rPr lang="en-US" sz="3200" b="1" dirty="0" smtClean="0">
                <a:solidFill>
                  <a:srgbClr val="45472B"/>
                </a:solidFill>
                <a:latin typeface="Calibri" pitchFamily="34" charset="0"/>
                <a:cs typeface="Arial" charset="0"/>
                <a:hlinkClick r:id="rId3"/>
              </a:rPr>
              <a:t>soboleva@mednet.ru</a:t>
            </a:r>
            <a:endParaRPr lang="ru-RU" sz="3200" b="1" dirty="0" smtClean="0">
              <a:solidFill>
                <a:srgbClr val="45472B"/>
              </a:solidFill>
              <a:latin typeface="Calibri" pitchFamily="34" charset="0"/>
              <a:cs typeface="Arial" charset="0"/>
            </a:endParaRPr>
          </a:p>
          <a:p>
            <a:pPr algn="ctr" eaLnBrk="1" hangingPunct="1">
              <a:buNone/>
            </a:pPr>
            <a:endParaRPr lang="ru-RU" sz="3200" b="1" dirty="0">
              <a:solidFill>
                <a:srgbClr val="45472B"/>
              </a:solidFill>
              <a:latin typeface="Calibri" pitchFamily="34" charset="0"/>
              <a:cs typeface="Arial" charset="0"/>
            </a:endParaRPr>
          </a:p>
          <a:p>
            <a:pPr algn="ctr" eaLnBrk="1" hangingPunct="1">
              <a:buNone/>
            </a:pPr>
            <a:r>
              <a:rPr lang="ru-RU" sz="3200" b="1" dirty="0">
                <a:solidFill>
                  <a:srgbClr val="45472B"/>
                </a:solidFill>
                <a:latin typeface="Calibri" pitchFamily="34" charset="0"/>
                <a:cs typeface="Arial" charset="0"/>
              </a:rPr>
              <a:t>Тел. 8(495)618-16-14 доб.527</a:t>
            </a:r>
          </a:p>
          <a:p>
            <a:pPr algn="ctr" eaLnBrk="1" hangingPunct="1">
              <a:buNone/>
            </a:pPr>
            <a:r>
              <a:rPr lang="ru-RU" sz="3200" b="1" dirty="0">
                <a:solidFill>
                  <a:srgbClr val="45472B"/>
                </a:solidFill>
                <a:latin typeface="Calibri" pitchFamily="34" charset="0"/>
                <a:cs typeface="Arial" charset="0"/>
              </a:rPr>
              <a:t>8(495)618-31-83 доб.256</a:t>
            </a:r>
          </a:p>
          <a:p>
            <a:pPr algn="ctr" eaLnBrk="1" hangingPunct="1">
              <a:buNone/>
            </a:pPr>
            <a:endParaRPr lang="ru-RU" sz="3200" b="1" dirty="0">
              <a:solidFill>
                <a:srgbClr val="45472B"/>
              </a:solidFill>
              <a:latin typeface="Calibri" pitchFamily="34" charset="0"/>
              <a:cs typeface="Arial" charset="0"/>
            </a:endParaRPr>
          </a:p>
          <a:p>
            <a:pPr algn="ctr" eaLnBrk="1" hangingPunct="1">
              <a:buFont typeface="Wingdings 3" pitchFamily="18" charset="2"/>
              <a:buNone/>
            </a:pPr>
            <a:endParaRPr lang="ru-RU" sz="3200" b="1" dirty="0" smtClean="0">
              <a:solidFill>
                <a:srgbClr val="45472B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6B097A-B60B-40C1-89D1-A3F667BB1ABD}" type="slidenum">
              <a:rPr lang="ru-RU" smtClean="0"/>
              <a:pPr>
                <a:defRPr/>
              </a:pPr>
              <a:t>44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17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9FF52D5-7FB1-4627-80DD-31B6367FB6B4}" type="slidenum">
              <a:rPr lang="ru-RU" sz="10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ru-RU" sz="1000">
              <a:latin typeface="+mn-lt"/>
            </a:endParaRPr>
          </a:p>
        </p:txBody>
      </p:sp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250825" y="315913"/>
            <a:ext cx="8642350" cy="550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42900" algn="just"/>
            <a:endParaRPr lang="ru-RU" sz="2400" b="1"/>
          </a:p>
          <a:p>
            <a:pPr indent="342900" algn="just"/>
            <a:endParaRPr lang="ru-RU" sz="2400" b="1"/>
          </a:p>
          <a:p>
            <a:pPr indent="342900" algn="just"/>
            <a:r>
              <a:rPr lang="ru-RU" sz="2000" b="1"/>
              <a:t>Отчетная </a:t>
            </a:r>
            <a:r>
              <a:rPr lang="ru-RU" sz="2000" b="1">
                <a:hlinkClick r:id="rId2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форма № 70</a:t>
            </a:r>
            <a:r>
              <a:rPr lang="ru-RU" sz="2000" b="1"/>
              <a:t> "Сведения о деятельности Центров медицинской профилактики" является годовой отчетной формой отраслевой статистической отчетности  ЦМП, как самостоятельных, так и находящихся в составе других медицинских организаций. </a:t>
            </a:r>
          </a:p>
          <a:p>
            <a:pPr indent="342900" algn="just"/>
            <a:endParaRPr lang="ru-RU" sz="2000" b="1"/>
          </a:p>
          <a:p>
            <a:pPr indent="342900" algn="just"/>
            <a:r>
              <a:rPr lang="ru-RU" sz="2000"/>
              <a:t>Под ЦМП в составе других медицинских организаций понимается структурное подразделение учреждения здравоохранения, на которое возложено организационно-методическое и оперативное руководство профилактической работой учреждений здравоохранения на курируемой территории (в регионе). </a:t>
            </a:r>
          </a:p>
          <a:p>
            <a:pPr indent="342900" algn="just"/>
            <a:r>
              <a:rPr lang="ru-RU" sz="2000"/>
              <a:t>Это может быть Центр медицинской профилактики или, как исключение, отделение медицинской профилактики на которое возложены функции центра медицинской профилактики </a:t>
            </a:r>
            <a:endParaRPr lang="ru-RU" sz="2400"/>
          </a:p>
          <a:p>
            <a:pPr indent="342900" algn="just"/>
            <a:endParaRPr lang="ru-RU" sz="240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7AAB7A-5955-4CDC-ADA0-40F457DD92D8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17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F3B3CF7-D3BA-40B1-B495-C9957F2DB05B}" type="slidenum">
              <a:rPr lang="ru-RU" sz="10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ru-RU" sz="1000">
              <a:latin typeface="+mn-lt"/>
            </a:endParaRPr>
          </a:p>
        </p:txBody>
      </p:sp>
      <p:sp>
        <p:nvSpPr>
          <p:cNvPr id="21506" name="Rectangle 4"/>
          <p:cNvSpPr>
            <a:spLocks noChangeArrowheads="1"/>
          </p:cNvSpPr>
          <p:nvPr/>
        </p:nvSpPr>
        <p:spPr bwMode="auto">
          <a:xfrm>
            <a:off x="790575" y="981075"/>
            <a:ext cx="8029575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000" b="1"/>
              <a:t>При составлении отчета по </a:t>
            </a:r>
            <a:r>
              <a:rPr lang="ru-RU" sz="2000" b="1">
                <a:hlinkClick r:id="rId2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форме № 70</a:t>
            </a:r>
            <a:r>
              <a:rPr lang="ru-RU" sz="2000" b="1"/>
              <a:t> в соответствующие разделы включаются сведения, о штатах, материально-техническом оснащении и проделанной работе за отчетный период только конкретного ЦМП или отделения медицинской профилактики,  функционирующего на правах ЦМП.</a:t>
            </a:r>
          </a:p>
          <a:p>
            <a:pPr algn="just"/>
            <a:endParaRPr lang="ru-RU" sz="2000" b="1"/>
          </a:p>
          <a:p>
            <a:pPr algn="just"/>
            <a:r>
              <a:rPr lang="ru-RU" sz="2000" b="1"/>
              <a:t>Отчет представляется на бумажном (в рукописном виде) и электронном (в программе «Медстат») носителях.</a:t>
            </a:r>
          </a:p>
          <a:p>
            <a:pPr algn="just"/>
            <a:endParaRPr lang="ru-RU" sz="2000" b="1"/>
          </a:p>
          <a:p>
            <a:pPr algn="just"/>
            <a:r>
              <a:rPr lang="ru-RU" sz="2000" b="1"/>
              <a:t>На титульном листе формы указывается точное полное наименование отчитывающегося учреждения (ЦМП, подразделения на правах ЦМП).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2F2F3-13ED-4928-9E66-C324B52390A9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17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2BAAD88-D750-4AA6-AA88-EED354959D7A}" type="slidenum">
              <a:rPr lang="ru-RU" sz="10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ru-RU" sz="1000">
              <a:latin typeface="+mn-lt"/>
            </a:endParaRPr>
          </a:p>
        </p:txBody>
      </p:sp>
      <p:sp>
        <p:nvSpPr>
          <p:cNvPr id="15155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ru-RU" sz="1800" smtClean="0">
                <a:effectLst/>
              </a:rPr>
              <a:t>ОБЩИЕ СВЕДЕНИЯ</a:t>
            </a:r>
            <a:br>
              <a:rPr lang="ru-RU" sz="1800" smtClean="0">
                <a:effectLst/>
              </a:rPr>
            </a:br>
            <a:r>
              <a:rPr lang="ru-RU" sz="1800" smtClean="0">
                <a:effectLst/>
              </a:rPr>
              <a:t/>
            </a:r>
            <a:br>
              <a:rPr lang="ru-RU" sz="1800" smtClean="0">
                <a:effectLst/>
              </a:rPr>
            </a:br>
            <a:r>
              <a:rPr lang="ru-RU" sz="1800" smtClean="0">
                <a:effectLst/>
              </a:rPr>
              <a:t>1.1. СТРУКТУРА ЦЕНТРА МЕДИЦИНСКОЙ ПРОФИЛАКТИКИ</a:t>
            </a:r>
          </a:p>
        </p:txBody>
      </p:sp>
      <p:sp>
        <p:nvSpPr>
          <p:cNvPr id="22531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481138"/>
            <a:ext cx="5122863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sz="1600" smtClean="0"/>
          </a:p>
          <a:p>
            <a:pPr eaLnBrk="1" hangingPunct="1">
              <a:lnSpc>
                <a:spcPct val="80000"/>
              </a:lnSpc>
            </a:pPr>
            <a:endParaRPr lang="ru-RU" sz="1600" smtClean="0"/>
          </a:p>
        </p:txBody>
      </p:sp>
      <p:sp>
        <p:nvSpPr>
          <p:cNvPr id="22532" name="Rectangle 4"/>
          <p:cNvSpPr>
            <a:spLocks noGrp="1"/>
          </p:cNvSpPr>
          <p:nvPr>
            <p:ph type="body" sz="half" idx="2"/>
          </p:nvPr>
        </p:nvSpPr>
        <p:spPr>
          <a:xfrm>
            <a:off x="4643438" y="1412875"/>
            <a:ext cx="4500562" cy="423862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ru-RU" sz="1600" b="1" smtClean="0">
                <a:latin typeface="Arial" charset="0"/>
                <a:hlinkClick r:id="rId2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Таблица 1001</a:t>
            </a:r>
            <a:r>
              <a:rPr lang="ru-RU" sz="1600" b="1" smtClean="0">
                <a:latin typeface="Arial" charset="0"/>
              </a:rPr>
              <a:t>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600" smtClean="0">
                <a:latin typeface="Arial" charset="0"/>
              </a:rPr>
              <a:t>указывается число поименованных подразделений в соответствии с утвержденным штатным расписанием ЦМП;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600" smtClean="0">
                <a:latin typeface="Arial" charset="0"/>
              </a:rPr>
              <a:t>В </a:t>
            </a:r>
            <a:r>
              <a:rPr lang="ru-RU" sz="1600" smtClean="0">
                <a:latin typeface="Arial" charset="0"/>
                <a:hlinkClick r:id="rId3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строке 04</a:t>
            </a:r>
            <a:r>
              <a:rPr lang="ru-RU" sz="1600" smtClean="0">
                <a:latin typeface="Arial" charset="0"/>
              </a:rPr>
              <a:t> указывается отдел межведомственных и внешних связей, который осуществляет взаимодействие по профилактике заболеваний с учреждениями других ведомств (образования, культуры, спорта и др.), а также участие в международных и национальных проектах по вопросам профилактики заболеваний и укрепления здоровья;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600" smtClean="0">
                <a:latin typeface="Arial" charset="0"/>
              </a:rPr>
              <a:t>В </a:t>
            </a:r>
            <a:r>
              <a:rPr lang="ru-RU" sz="1600" smtClean="0">
                <a:latin typeface="Arial" charset="0"/>
                <a:hlinkClick r:id="rId4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строке 06</a:t>
            </a:r>
            <a:r>
              <a:rPr lang="ru-RU" sz="1600" smtClean="0">
                <a:latin typeface="Arial" charset="0"/>
              </a:rPr>
              <a:t> методический кабинет указывается в том случае, когда в ЦМП имеется систематизированный фонд директивных документов, методических материалов, специальной и научно-популярной литературы, других материалов;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600" smtClean="0">
                <a:latin typeface="Arial" charset="0"/>
              </a:rPr>
              <a:t>При заполнении </a:t>
            </a:r>
            <a:r>
              <a:rPr lang="ru-RU" sz="1600" u="sng" smtClean="0">
                <a:solidFill>
                  <a:srgbClr val="FF0000"/>
                </a:solidFill>
                <a:latin typeface="Arial" charset="0"/>
              </a:rPr>
              <a:t>строки 08</a:t>
            </a:r>
            <a:r>
              <a:rPr lang="ru-RU" sz="1600" smtClean="0">
                <a:latin typeface="Arial" charset="0"/>
              </a:rPr>
              <a:t> необходимо указать какие прочие подразделения показаны.</a:t>
            </a:r>
          </a:p>
        </p:txBody>
      </p:sp>
      <p:graphicFrame>
        <p:nvGraphicFramePr>
          <p:cNvPr id="152048" name="Group 496"/>
          <p:cNvGraphicFramePr>
            <a:graphicFrameLocks noGrp="1"/>
          </p:cNvGraphicFramePr>
          <p:nvPr/>
        </p:nvGraphicFramePr>
        <p:xfrm>
          <a:off x="539750" y="1557338"/>
          <a:ext cx="4176266" cy="4010981"/>
        </p:xfrm>
        <a:graphic>
          <a:graphicData uri="http://schemas.openxmlformats.org/drawingml/2006/table">
            <a:tbl>
              <a:tblPr/>
              <a:tblGrid>
                <a:gridCol w="2689225"/>
                <a:gridCol w="820738"/>
                <a:gridCol w="666303"/>
              </a:tblGrid>
              <a:tr h="1714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(1001)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Наименование подразделений и кабинетов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 строки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Всего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Отделы: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организационно-методический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редакционно-издательский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информационно-аналитический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межсекторальных и внешних связей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04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консультативно-оздоровительный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05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методический кабинет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06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отделение мониторинга здоровья населения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07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прочие*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08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*-указать </a:t>
                      </a:r>
                      <a:r>
                        <a:rPr kumimoji="0" lang="ru-RU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какие__________________________________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058C46-D144-40E5-A3AE-C805942FC0FB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17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D4006CD-6008-46DE-8E5B-7CEFFFF48994}" type="slidenum">
              <a:rPr lang="ru-RU" sz="10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ru-RU" sz="1000">
              <a:latin typeface="+mn-lt"/>
            </a:endParaRPr>
          </a:p>
        </p:txBody>
      </p:sp>
      <p:sp>
        <p:nvSpPr>
          <p:cNvPr id="16281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ru-RU" sz="2000" smtClean="0">
                <a:effectLst/>
              </a:rPr>
              <a:t>1.2. ШТАТЫ УЧРЕЖДЕНИЯ НА КОНЕЦ ОТЧЕТНОГО ГОДА</a:t>
            </a:r>
          </a:p>
        </p:txBody>
      </p:sp>
      <p:graphicFrame>
        <p:nvGraphicFramePr>
          <p:cNvPr id="163424" name="Group 608"/>
          <p:cNvGraphicFramePr>
            <a:graphicFrameLocks noGrp="1"/>
          </p:cNvGraphicFramePr>
          <p:nvPr/>
        </p:nvGraphicFramePr>
        <p:xfrm>
          <a:off x="611188" y="404813"/>
          <a:ext cx="8059737" cy="5643563"/>
        </p:xfrm>
        <a:graphic>
          <a:graphicData uri="http://schemas.openxmlformats.org/drawingml/2006/table">
            <a:tbl>
              <a:tblPr/>
              <a:tblGrid>
                <a:gridCol w="3630612"/>
                <a:gridCol w="666750"/>
                <a:gridCol w="690563"/>
                <a:gridCol w="293687"/>
                <a:gridCol w="185738"/>
                <a:gridCol w="792162"/>
                <a:gridCol w="631825"/>
                <a:gridCol w="182563"/>
                <a:gridCol w="182562"/>
                <a:gridCol w="227013"/>
                <a:gridCol w="576262"/>
              </a:tblGrid>
              <a:tr h="8334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(1200)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86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Наименование должностей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Число должностей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Наличие квалификационной категории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43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строки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штатные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занятые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физических лиц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высшая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Врачи - всего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т.ч.: руководители учреждений и их заместители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Специалисты с высшим немедицинским образованием - всего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т.ч.:   психологи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социологи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педагоги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редакторы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журналисты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инженеры ЭВМ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прочие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Инструкторы по санитарному просвещению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(гигиеническому образованию)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Прочий персонал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Всего по ЦМП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B12A2E-CAF1-41EF-9431-9381ED118F98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17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1BB733D-B4B9-461D-8708-229B37623E99}" type="slidenum">
              <a:rPr lang="ru-RU" sz="10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9</a:t>
            </a:fld>
            <a:endParaRPr lang="ru-RU" sz="1000">
              <a:latin typeface="+mn-lt"/>
            </a:endParaRPr>
          </a:p>
        </p:txBody>
      </p:sp>
      <p:sp>
        <p:nvSpPr>
          <p:cNvPr id="163842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ru-RU" sz="2400" dirty="0" smtClean="0">
                <a:effectLst/>
                <a:latin typeface="Arial" pitchFamily="34" charset="0"/>
                <a:cs typeface="Arial" pitchFamily="34" charset="0"/>
                <a:hlinkClick r:id="rId2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Раздел 1.2.</a:t>
            </a:r>
            <a:r>
              <a:rPr lang="ru-RU" sz="2400" dirty="0" smtClean="0">
                <a:effectLst/>
                <a:latin typeface="Arial" pitchFamily="34" charset="0"/>
                <a:cs typeface="Arial" pitchFamily="34" charset="0"/>
              </a:rPr>
              <a:t> Штаты учреждения на конец отчетного года.</a:t>
            </a:r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>
          <a:xfrm>
            <a:off x="468313" y="1341438"/>
            <a:ext cx="8229600" cy="5043487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ru-RU" sz="1800" b="1" dirty="0" smtClean="0">
                <a:latin typeface="Arial" charset="0"/>
                <a:hlinkClick r:id="rId3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Таблица 1200</a:t>
            </a:r>
            <a:r>
              <a:rPr lang="ru-RU" sz="1800" b="1" dirty="0" smtClean="0">
                <a:latin typeface="Arial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1800" dirty="0" smtClean="0">
                <a:latin typeface="Arial" charset="0"/>
              </a:rPr>
              <a:t>указывается число штатных и занятых должностей, а также физических лиц в соответствии со штатным расписанием </a:t>
            </a:r>
            <a:r>
              <a:rPr lang="ru-RU" sz="1800" b="1" dirty="0" smtClean="0">
                <a:latin typeface="Arial" charset="0"/>
              </a:rPr>
              <a:t>только по ЦМП</a:t>
            </a:r>
            <a:r>
              <a:rPr lang="ru-RU" sz="1800" dirty="0" smtClean="0">
                <a:latin typeface="Arial" charset="0"/>
              </a:rPr>
              <a:t>; 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1800" dirty="0" smtClean="0">
                <a:latin typeface="Arial" charset="0"/>
              </a:rPr>
              <a:t>в </a:t>
            </a:r>
            <a:r>
              <a:rPr lang="ru-RU" sz="1800" dirty="0" smtClean="0">
                <a:solidFill>
                  <a:srgbClr val="FF0000"/>
                </a:solidFill>
                <a:latin typeface="Arial" charset="0"/>
              </a:rPr>
              <a:t>гр. 6-8</a:t>
            </a:r>
            <a:r>
              <a:rPr lang="ru-RU" sz="1800" dirty="0" smtClean="0">
                <a:latin typeface="Arial" charset="0"/>
              </a:rPr>
              <a:t> указывается наличие у сотрудников квалификационных категорий; 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1800" dirty="0" smtClean="0">
                <a:latin typeface="Arial" charset="0"/>
              </a:rPr>
              <a:t>в </a:t>
            </a:r>
            <a:r>
              <a:rPr lang="ru-RU" sz="1800" dirty="0" smtClean="0">
                <a:solidFill>
                  <a:srgbClr val="FF0000"/>
                </a:solidFill>
                <a:latin typeface="Arial" charset="0"/>
              </a:rPr>
              <a:t>гр. 5</a:t>
            </a:r>
            <a:r>
              <a:rPr lang="ru-RU" sz="1800" dirty="0" smtClean="0">
                <a:latin typeface="Arial" charset="0"/>
              </a:rPr>
              <a:t> указывается число физических лиц – основных сотрудников;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1800" dirty="0" smtClean="0">
                <a:latin typeface="Arial" charset="0"/>
              </a:rPr>
              <a:t>если сотрудник помимо основной должности занимает 0,5 ставки другой должности, то как физическое лицо он показывается 1 раз по основной должности;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1800" dirty="0" smtClean="0">
                <a:latin typeface="Arial" charset="0"/>
              </a:rPr>
              <a:t>в </a:t>
            </a:r>
            <a:r>
              <a:rPr lang="ru-RU" sz="1800" dirty="0" smtClean="0">
                <a:solidFill>
                  <a:srgbClr val="FF0000"/>
                </a:solidFill>
                <a:latin typeface="Arial" charset="0"/>
              </a:rPr>
              <a:t>стр. 2</a:t>
            </a:r>
            <a:r>
              <a:rPr lang="ru-RU" sz="1800" dirty="0" smtClean="0">
                <a:latin typeface="Arial" charset="0"/>
              </a:rPr>
              <a:t> указывается только число руководителей ЦМП и их заместителей (стр.1 &gt; стр.2);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1800" dirty="0" smtClean="0">
                <a:latin typeface="Arial" charset="0"/>
              </a:rPr>
              <a:t>стр. 1 гр. 5 ≥ стр. 1 гр. 6+7+8;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1800" dirty="0" smtClean="0">
                <a:latin typeface="Arial" charset="0"/>
              </a:rPr>
              <a:t>стр. З = стр. 4 + 5 + 6 + 7 + 8 + 9 + 10;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1800" dirty="0" smtClean="0">
                <a:latin typeface="Arial" charset="0"/>
              </a:rPr>
              <a:t>в </a:t>
            </a:r>
            <a:r>
              <a:rPr lang="ru-RU" sz="1800" dirty="0" smtClean="0">
                <a:latin typeface="Arial" charset="0"/>
                <a:hlinkClick r:id="rId4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строке 13</a:t>
            </a:r>
            <a:r>
              <a:rPr lang="ru-RU" sz="1800" dirty="0" smtClean="0">
                <a:latin typeface="Arial" charset="0"/>
              </a:rPr>
              <a:t> "Всего по ЦМП" показывается сумма </a:t>
            </a:r>
            <a:r>
              <a:rPr lang="ru-RU" sz="1800" dirty="0" smtClean="0">
                <a:latin typeface="Arial" charset="0"/>
                <a:hlinkClick r:id="rId5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строк 1,</a:t>
            </a:r>
            <a:r>
              <a:rPr lang="ru-RU" sz="1800" dirty="0" smtClean="0">
                <a:latin typeface="Arial" charset="0"/>
              </a:rPr>
              <a:t> </a:t>
            </a:r>
            <a:r>
              <a:rPr lang="ru-RU" sz="1800" dirty="0" smtClean="0">
                <a:latin typeface="Arial" charset="0"/>
                <a:hlinkClick r:id="rId6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3,</a:t>
            </a:r>
            <a:r>
              <a:rPr lang="ru-RU" sz="1800" dirty="0" smtClean="0">
                <a:latin typeface="Arial" charset="0"/>
              </a:rPr>
              <a:t> </a:t>
            </a:r>
            <a:r>
              <a:rPr lang="ru-RU" sz="1800" dirty="0" smtClean="0">
                <a:latin typeface="Arial" charset="0"/>
                <a:hlinkClick r:id="rId7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11,</a:t>
            </a:r>
            <a:r>
              <a:rPr lang="ru-RU" sz="1800" dirty="0" smtClean="0">
                <a:latin typeface="Arial" charset="0"/>
              </a:rPr>
              <a:t> </a:t>
            </a:r>
            <a:r>
              <a:rPr lang="ru-RU" sz="1800" dirty="0" smtClean="0">
                <a:latin typeface="Arial" charset="0"/>
                <a:hlinkClick r:id="rId8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12 по графам 3-8.</a:t>
            </a:r>
            <a:endParaRPr lang="ru-RU" sz="1800" dirty="0" smtClean="0">
              <a:latin typeface="Arial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ru-RU" sz="18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ru-RU" sz="2000" b="1" dirty="0" smtClean="0">
              <a:latin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5FD497-6A1A-4033-8AE9-F9B71E3A5206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Литейная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2.xml><?xml version="1.0" encoding="utf-8"?>
<a:themeOverride xmlns:a="http://schemas.openxmlformats.org/drawingml/2006/main">
  <a:clrScheme name="Литейная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3.xml><?xml version="1.0" encoding="utf-8"?>
<a:themeOverride xmlns:a="http://schemas.openxmlformats.org/drawingml/2006/main">
  <a:clrScheme name="Литейная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4.xml><?xml version="1.0" encoding="utf-8"?>
<a:themeOverride xmlns:a="http://schemas.openxmlformats.org/drawingml/2006/main">
  <a:clrScheme name="Литейная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5655</TotalTime>
  <Words>3851</Words>
  <Application>Microsoft Office PowerPoint</Application>
  <PresentationFormat>Экран (4:3)</PresentationFormat>
  <Paragraphs>1709</Paragraphs>
  <Slides>44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56" baseType="lpstr">
      <vt:lpstr>Arial</vt:lpstr>
      <vt:lpstr>Arial Cyr</vt:lpstr>
      <vt:lpstr>Calibri</vt:lpstr>
      <vt:lpstr>Calibri Light</vt:lpstr>
      <vt:lpstr>Lucida Sans Unicode</vt:lpstr>
      <vt:lpstr>Symbol</vt:lpstr>
      <vt:lpstr>Times New Roman</vt:lpstr>
      <vt:lpstr>Verdana</vt:lpstr>
      <vt:lpstr>Wingdings</vt:lpstr>
      <vt:lpstr>Wingdings 2</vt:lpstr>
      <vt:lpstr>Wingdings 3</vt:lpstr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ОБЩИЕ СВЕДЕНИЯ  1.1. СТРУКТУРА ЦЕНТРА МЕДИЦИНСКОЙ ПРОФИЛАКТИКИ</vt:lpstr>
      <vt:lpstr>1.2. ШТАТЫ УЧРЕЖДЕНИЯ НА КОНЕЦ ОТЧЕТНОГО ГОДА</vt:lpstr>
      <vt:lpstr>Раздел 1.2. Штаты учреждения на конец отчетного года.</vt:lpstr>
      <vt:lpstr>1.3. МАТЕРИАЛЬНО - ТЕХНИЧЕСКОЕ ОСНАЩЕНИЕ</vt:lpstr>
      <vt:lpstr>2. ОРГАНИЗАЦИОННО – МЕТОДИЧЕСКАЯ РАБОТА 2.1. ОБУЧЕНИЕ КАДРОВ</vt:lpstr>
      <vt:lpstr>2.1. ОБУЧЕНИЕ КАДРОВ</vt:lpstr>
      <vt:lpstr>2.2. МЕТОДИЧЕСКАЯ РАБОТА</vt:lpstr>
      <vt:lpstr>2.2 Методическая работа </vt:lpstr>
      <vt:lpstr>2.3. СОЦИОЛОГИЧЕСКИЕ ИССЛЕДОВАНИЯ</vt:lpstr>
      <vt:lpstr>3. ИЗДАТЕЛЬСКАЯ ДЕЯТЕЛЬНОСТЬ </vt:lpstr>
      <vt:lpstr>4. РЕАЛИЗАЦИЯ ПРОГРАММ И ПРОЕКТОВ </vt:lpstr>
      <vt:lpstr>                5. МАССОВАЯ  РАБОТА </vt:lpstr>
      <vt:lpstr>6. КОНСУЛЬТАТИВНО – ОЗДОРОВИТЕЛЬНАЯ ДЕЯТЕЛЬНОСТЬ</vt:lpstr>
      <vt:lpstr> 7. ИСТОЧНИКИ ФИНАНСИРОВАНИЯ</vt:lpstr>
      <vt:lpstr>Внутриформенный контроль</vt:lpstr>
      <vt:lpstr>Типичные ошибки при заполнении формы:</vt:lpstr>
      <vt:lpstr>Презентация PowerPoint</vt:lpstr>
      <vt:lpstr>Дополнительно при сдаче отчета необходимо предоставить</vt:lpstr>
      <vt:lpstr>Паспорт региона  (предоставляется в формате EXCEL)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Пояснительная записка  (по аналогии с предыдущими отчетами)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Викусик</dc:creator>
  <cp:lastModifiedBy>Екатерина Д. Савченко</cp:lastModifiedBy>
  <cp:revision>330</cp:revision>
  <cp:lastPrinted>2018-12-06T10:32:51Z</cp:lastPrinted>
  <dcterms:modified xsi:type="dcterms:W3CDTF">2018-12-10T09:54:17Z</dcterms:modified>
</cp:coreProperties>
</file>