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</p:grpSp>
      </p:grpSp>
      <p:sp>
        <p:nvSpPr>
          <p:cNvPr id="138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8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23417-4BA3-412E-BAE5-E3C55BBEE3F4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30E3D-A98E-4260-992B-CFBC5D8EE0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4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1F0CC-3E15-4084-8C11-0B04F3E098F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DD5DF-6BCF-49DB-BBE7-85326240D1AF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96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68C3B-F8AE-4E4F-8437-9C92363DC07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39E45-39B0-43A8-8143-3E34761B0397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7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BA151-B0E3-4BA8-A812-6077BC77BDB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AE91F-2191-4B8A-A659-4601297897AC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9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70AEE-A01C-4161-B6E0-E4DC127C323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25D47-E4B8-4253-ACE8-DE1F09048FB7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3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947BA-08A4-45AE-A57B-0410E8A999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CD640-75B7-4A5E-8DE2-C6634F282196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6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90603-1709-4F8F-A917-D04C8DCC0E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06C1D-5C88-4F7D-821F-573AE0D579CE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24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365C6-C143-4B85-A290-42DD5ED0172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9E81D-C702-4F8E-B51D-DD76A3C58092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1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0F194-23FF-45D1-ADC9-3E416A46416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F0BE7-BFFB-4B9B-A664-8573A353F00E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29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8F30E-4EF6-458F-9E2F-2F8E3105936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66DA7-839E-47E5-8584-A3D847B2B3A9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2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1A8A2-9753-49BF-B1E4-CEB485CC3B9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18D6D-3835-402A-A163-BACDA35C9CAA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F92A-26C4-4DFC-8B3A-82BC5D4A5F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00BD-71ED-4FD5-ADE0-46E9688EA21E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9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39464D7C-E0E7-4230-AA90-48368E44FA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7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7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7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666699"/>
                </a:solidFill>
                <a:cs typeface="Arial" pitchFamily="34" charset="0"/>
              </a:endParaRPr>
            </a:p>
          </p:txBody>
        </p:sp>
        <p:sp>
          <p:nvSpPr>
            <p:cNvPr id="137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666699"/>
                </a:solidFill>
                <a:cs typeface="Arial" pitchFamily="34" charset="0"/>
              </a:endParaRPr>
            </a:p>
          </p:txBody>
        </p:sp>
        <p:sp>
          <p:nvSpPr>
            <p:cNvPr id="137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9999CC"/>
                </a:solidFill>
                <a:cs typeface="Arial" pitchFamily="34" charset="0"/>
              </a:endParaRPr>
            </a:p>
          </p:txBody>
        </p:sp>
        <p:sp>
          <p:nvSpPr>
            <p:cNvPr id="137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666699"/>
                </a:solidFill>
                <a:cs typeface="Arial" pitchFamily="34" charset="0"/>
              </a:endParaRPr>
            </a:p>
          </p:txBody>
        </p:sp>
        <p:sp>
          <p:nvSpPr>
            <p:cNvPr id="137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37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9999CC"/>
                </a:solidFill>
                <a:cs typeface="Arial" pitchFamily="34" charset="0"/>
              </a:endParaRPr>
            </a:p>
          </p:txBody>
        </p:sp>
        <p:sp>
          <p:nvSpPr>
            <p:cNvPr id="137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9999CC"/>
                </a:solidFill>
                <a:cs typeface="Arial" pitchFamily="34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700A42B-7623-4C90-A6F6-6C1A72CF8262}" type="datetime1">
              <a:rPr lang="ru-RU">
                <a:solidFill>
                  <a:srgbClr val="000000"/>
                </a:solidFill>
              </a:rPr>
              <a:pPr>
                <a:defRPr/>
              </a:pPr>
              <a:t>12.12.2018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1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/>
            <a:fld id="{6C211CA9-7E4F-4918-972C-C7ECCB52DEDA}" type="slidenum">
              <a:rPr lang="ru-RU" altLang="ru-RU">
                <a:solidFill>
                  <a:srgbClr val="000000"/>
                </a:solidFill>
              </a:rPr>
              <a:pPr lvl="1"/>
              <a:t>1</a:t>
            </a:fld>
            <a:endParaRPr lang="ru-RU" alt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056" y="764704"/>
            <a:ext cx="3888432" cy="5668664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b="1" u="sng" dirty="0" smtClean="0"/>
              <a:t>Свидетельство </a:t>
            </a:r>
            <a:r>
              <a:rPr lang="ru-RU" sz="1300" b="1" u="sng" dirty="0"/>
              <a:t>заполнено неправильно</a:t>
            </a:r>
            <a:r>
              <a:rPr lang="ru-RU" sz="1300" b="1" u="sng" dirty="0" smtClean="0"/>
              <a:t>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300" b="1" u="sng" dirty="0"/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 smtClean="0"/>
              <a:t>1) Имеются </a:t>
            </a:r>
            <a:r>
              <a:rPr lang="ru-RU" sz="1300" dirty="0"/>
              <a:t>ошибки кодирования: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/>
              <a:t>Внутримозговое </a:t>
            </a:r>
            <a:r>
              <a:rPr lang="ru-RU" sz="1300" dirty="0" smtClean="0"/>
              <a:t>кровоизлияние - </a:t>
            </a:r>
            <a:r>
              <a:rPr lang="ru-RU" sz="1300" b="1" dirty="0"/>
              <a:t>не указана локализация</a:t>
            </a:r>
            <a:r>
              <a:rPr lang="ru-RU" sz="1300" dirty="0"/>
              <a:t>, т.е. .9, а стоит .2.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/>
              <a:t>Сахарный диабет - </a:t>
            </a:r>
            <a:r>
              <a:rPr lang="ru-RU" sz="1300" b="1" dirty="0"/>
              <a:t>с неуточненными осложнениями</a:t>
            </a:r>
            <a:r>
              <a:rPr lang="ru-RU" sz="1300" dirty="0"/>
              <a:t>? а если это словами не указано, то .</a:t>
            </a:r>
            <a:r>
              <a:rPr lang="ru-RU" sz="1300" dirty="0" smtClean="0"/>
              <a:t>9 А </a:t>
            </a:r>
            <a:r>
              <a:rPr lang="ru-RU" sz="1300" dirty="0"/>
              <a:t>почему неуточненные?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300" dirty="0"/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 smtClean="0"/>
              <a:t>2) Внутримозговое </a:t>
            </a:r>
            <a:r>
              <a:rPr lang="ru-RU" sz="1300" dirty="0"/>
              <a:t>кровоизлияние следует рассматривать как </a:t>
            </a:r>
            <a:r>
              <a:rPr lang="ru-RU" sz="1300" b="1" dirty="0" err="1" smtClean="0"/>
              <a:t>макроангипатию</a:t>
            </a:r>
            <a:r>
              <a:rPr lang="ru-RU" sz="1300" dirty="0" smtClean="0"/>
              <a:t>, т.е</a:t>
            </a:r>
            <a:r>
              <a:rPr lang="ru-RU" sz="1300" dirty="0"/>
              <a:t>. как осложнение </a:t>
            </a:r>
            <a:r>
              <a:rPr lang="ru-RU" sz="1300" dirty="0" smtClean="0"/>
              <a:t>диабета.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300" dirty="0" smtClean="0"/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300" dirty="0"/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 smtClean="0"/>
              <a:t>Поэтому свидетельство должно быть заполнено примерно так: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300" dirty="0"/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/>
              <a:t>I </a:t>
            </a:r>
            <a:r>
              <a:rPr lang="ru-RU" sz="1300" dirty="0" smtClean="0"/>
              <a:t>  а</a:t>
            </a:r>
            <a:r>
              <a:rPr lang="ru-RU" sz="1300" dirty="0"/>
              <a:t>) сдавление мозга    2 час.   G93.5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/>
              <a:t>  </a:t>
            </a:r>
            <a:r>
              <a:rPr lang="ru-RU" sz="1300" dirty="0" smtClean="0"/>
              <a:t>  б</a:t>
            </a:r>
            <a:r>
              <a:rPr lang="ru-RU" sz="1300" dirty="0"/>
              <a:t>) внутримозговое кровоизлияние в полушарие    3 </a:t>
            </a:r>
            <a:r>
              <a:rPr lang="ru-RU" sz="1300" dirty="0" err="1"/>
              <a:t>нед</a:t>
            </a:r>
            <a:r>
              <a:rPr lang="ru-RU" sz="1300" dirty="0"/>
              <a:t>.   I61.2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 smtClean="0"/>
              <a:t>    </a:t>
            </a:r>
            <a:r>
              <a:rPr lang="ru-RU" sz="1300" dirty="0"/>
              <a:t>в) Сахарный диабет 2 типа с уточненным осложнением   2 года   Е11.6 </a:t>
            </a:r>
            <a:endParaRPr lang="ru-RU" sz="1300" dirty="0" smtClean="0"/>
          </a:p>
          <a:p>
            <a:pPr eaLnBrk="1" hangingPunct="1">
              <a:spcBef>
                <a:spcPts val="0"/>
              </a:spcBef>
              <a:buNone/>
              <a:defRPr/>
            </a:pPr>
            <a:endParaRPr lang="ru-RU" sz="1300" dirty="0"/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ru-RU" sz="1300" dirty="0" smtClean="0"/>
              <a:t>II   Нужно </a:t>
            </a:r>
            <a:r>
              <a:rPr lang="ru-RU" sz="1300" dirty="0"/>
              <a:t>обратить внимание, что часть II не заполнена</a:t>
            </a:r>
            <a:r>
              <a:rPr lang="ru-RU" sz="1300" dirty="0" smtClean="0"/>
              <a:t>!</a:t>
            </a:r>
            <a:endParaRPr lang="ru-RU" sz="13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932040" y="3356992"/>
            <a:ext cx="3960440" cy="2592288"/>
          </a:xfrm>
          <a:prstGeom prst="roundRect">
            <a:avLst>
              <a:gd name="adj" fmla="val 8880"/>
            </a:avLst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31712" y="6073551"/>
            <a:ext cx="10887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 smtClean="0"/>
              <a:t>Д.Вайсман</a:t>
            </a:r>
            <a:endParaRPr lang="ru-RU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44724"/>
            <a:ext cx="4483915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88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247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247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247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247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2478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117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Пиксел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ГолубевНА</dc:creator>
  <cp:lastModifiedBy>ГолубевНА</cp:lastModifiedBy>
  <cp:revision>2</cp:revision>
  <dcterms:created xsi:type="dcterms:W3CDTF">2018-12-12T09:02:31Z</dcterms:created>
  <dcterms:modified xsi:type="dcterms:W3CDTF">2018-12-12T09:10:39Z</dcterms:modified>
</cp:coreProperties>
</file>